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14"/>
  </p:notesMasterIdLst>
  <p:handoutMasterIdLst>
    <p:handoutMasterId r:id="rId15"/>
  </p:handoutMasterIdLst>
  <p:sldIdLst>
    <p:sldId id="292" r:id="rId5"/>
    <p:sldId id="259" r:id="rId6"/>
    <p:sldId id="264" r:id="rId7"/>
    <p:sldId id="270" r:id="rId8"/>
    <p:sldId id="271" r:id="rId9"/>
    <p:sldId id="272" r:id="rId10"/>
    <p:sldId id="273" r:id="rId11"/>
    <p:sldId id="277" r:id="rId12"/>
    <p:sldId id="293" r:id="rId13"/>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8B0D"/>
    <a:srgbClr val="1E5082"/>
    <a:srgbClr val="F3E068"/>
    <a:srgbClr val="0037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39" autoAdjust="0"/>
  </p:normalViewPr>
  <p:slideViewPr>
    <p:cSldViewPr snapToGrid="0">
      <p:cViewPr>
        <p:scale>
          <a:sx n="125" d="100"/>
          <a:sy n="125" d="100"/>
        </p:scale>
        <p:origin x="90" y="19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Foglio1!$C$1</c:f>
              <c:strCache>
                <c:ptCount val="1"/>
                <c:pt idx="0">
                  <c:v>SG</c:v>
                </c:pt>
              </c:strCache>
            </c:strRef>
          </c:tx>
          <c:spPr>
            <a:solidFill>
              <a:schemeClr val="accent1">
                <a:alpha val="85000"/>
              </a:schemeClr>
            </a:solidFill>
            <a:ln w="9525" cap="flat" cmpd="sng" algn="ctr">
              <a:solidFill>
                <a:schemeClr val="accent1">
                  <a:lumMod val="75000"/>
                </a:schemeClr>
              </a:solidFill>
              <a:round/>
            </a:ln>
            <a:effectLst/>
          </c:spPr>
          <c:invertIfNegative val="0"/>
          <c:cat>
            <c:numRef>
              <c:f>Foglio1!$B$2</c:f>
              <c:numCache>
                <c:formatCode>General</c:formatCode>
                <c:ptCount val="1"/>
              </c:numCache>
            </c:numRef>
          </c:cat>
          <c:val>
            <c:numRef>
              <c:f>Foglio1!$C$2</c:f>
              <c:numCache>
                <c:formatCode>General</c:formatCode>
                <c:ptCount val="1"/>
                <c:pt idx="0">
                  <c:v>232</c:v>
                </c:pt>
              </c:numCache>
            </c:numRef>
          </c:val>
          <c:extLst>
            <c:ext xmlns:c16="http://schemas.microsoft.com/office/drawing/2014/chart" uri="{C3380CC4-5D6E-409C-BE32-E72D297353CC}">
              <c16:uniqueId val="{00000000-8F2E-46DE-A007-B777D4D388B1}"/>
            </c:ext>
          </c:extLst>
        </c:ser>
        <c:ser>
          <c:idx val="1"/>
          <c:order val="1"/>
          <c:tx>
            <c:strRef>
              <c:f>Foglio1!$D$1</c:f>
              <c:strCache>
                <c:ptCount val="1"/>
                <c:pt idx="0">
                  <c:v>LAP-BAND</c:v>
                </c:pt>
              </c:strCache>
            </c:strRef>
          </c:tx>
          <c:spPr>
            <a:solidFill>
              <a:schemeClr val="accent2">
                <a:alpha val="85000"/>
              </a:schemeClr>
            </a:solidFill>
            <a:ln w="9525" cap="flat" cmpd="sng" algn="ctr">
              <a:solidFill>
                <a:schemeClr val="accent2">
                  <a:lumMod val="75000"/>
                </a:schemeClr>
              </a:solidFill>
              <a:round/>
            </a:ln>
            <a:effectLst/>
          </c:spPr>
          <c:invertIfNegative val="0"/>
          <c:cat>
            <c:numRef>
              <c:f>Foglio1!$B$2</c:f>
              <c:numCache>
                <c:formatCode>General</c:formatCode>
                <c:ptCount val="1"/>
              </c:numCache>
            </c:numRef>
          </c:cat>
          <c:val>
            <c:numRef>
              <c:f>Foglio1!$D$2</c:f>
              <c:numCache>
                <c:formatCode>General</c:formatCode>
                <c:ptCount val="1"/>
                <c:pt idx="0">
                  <c:v>130</c:v>
                </c:pt>
              </c:numCache>
            </c:numRef>
          </c:val>
          <c:extLst>
            <c:ext xmlns:c16="http://schemas.microsoft.com/office/drawing/2014/chart" uri="{C3380CC4-5D6E-409C-BE32-E72D297353CC}">
              <c16:uniqueId val="{00000001-8F2E-46DE-A007-B777D4D388B1}"/>
            </c:ext>
          </c:extLst>
        </c:ser>
        <c:ser>
          <c:idx val="2"/>
          <c:order val="2"/>
          <c:tx>
            <c:strRef>
              <c:f>Foglio1!$E$1</c:f>
              <c:strCache>
                <c:ptCount val="1"/>
                <c:pt idx="0">
                  <c:v>pRYGB2</c:v>
                </c:pt>
              </c:strCache>
            </c:strRef>
          </c:tx>
          <c:spPr>
            <a:solidFill>
              <a:schemeClr val="accent3">
                <a:alpha val="85000"/>
              </a:schemeClr>
            </a:solidFill>
            <a:ln w="9525" cap="flat" cmpd="sng" algn="ctr">
              <a:solidFill>
                <a:schemeClr val="accent3">
                  <a:lumMod val="75000"/>
                </a:schemeClr>
              </a:solidFill>
              <a:round/>
            </a:ln>
            <a:effectLst/>
          </c:spPr>
          <c:invertIfNegative val="0"/>
          <c:cat>
            <c:numRef>
              <c:f>Foglio1!$B$2</c:f>
              <c:numCache>
                <c:formatCode>General</c:formatCode>
                <c:ptCount val="1"/>
              </c:numCache>
            </c:numRef>
          </c:cat>
          <c:val>
            <c:numRef>
              <c:f>Foglio1!$E$2</c:f>
              <c:numCache>
                <c:formatCode>General</c:formatCode>
                <c:ptCount val="1"/>
                <c:pt idx="0">
                  <c:v>30</c:v>
                </c:pt>
              </c:numCache>
            </c:numRef>
          </c:val>
          <c:extLst>
            <c:ext xmlns:c16="http://schemas.microsoft.com/office/drawing/2014/chart" uri="{C3380CC4-5D6E-409C-BE32-E72D297353CC}">
              <c16:uniqueId val="{00000000-B9C0-4E6F-8E6C-910B72BDEC07}"/>
            </c:ext>
          </c:extLst>
        </c:ser>
        <c:ser>
          <c:idx val="3"/>
          <c:order val="3"/>
          <c:tx>
            <c:strRef>
              <c:f>Foglio1!$F$1</c:f>
              <c:strCache>
                <c:ptCount val="1"/>
                <c:pt idx="0">
                  <c:v>cRYGB2</c:v>
                </c:pt>
              </c:strCache>
            </c:strRef>
          </c:tx>
          <c:spPr>
            <a:solidFill>
              <a:schemeClr val="accent4">
                <a:alpha val="85000"/>
              </a:schemeClr>
            </a:solidFill>
            <a:ln w="9525" cap="flat" cmpd="sng" algn="ctr">
              <a:solidFill>
                <a:schemeClr val="accent4">
                  <a:lumMod val="75000"/>
                </a:schemeClr>
              </a:solidFill>
              <a:round/>
            </a:ln>
            <a:effectLst/>
          </c:spPr>
          <c:invertIfNegative val="0"/>
          <c:cat>
            <c:numRef>
              <c:f>Foglio1!$B$2</c:f>
              <c:numCache>
                <c:formatCode>General</c:formatCode>
                <c:ptCount val="1"/>
              </c:numCache>
            </c:numRef>
          </c:cat>
          <c:val>
            <c:numRef>
              <c:f>Foglio1!$F$2</c:f>
              <c:numCache>
                <c:formatCode>General</c:formatCode>
                <c:ptCount val="1"/>
                <c:pt idx="0">
                  <c:v>20</c:v>
                </c:pt>
              </c:numCache>
            </c:numRef>
          </c:val>
          <c:extLst>
            <c:ext xmlns:c16="http://schemas.microsoft.com/office/drawing/2014/chart" uri="{C3380CC4-5D6E-409C-BE32-E72D297353CC}">
              <c16:uniqueId val="{00000002-E5AB-4198-BF2F-FC214F17B60F}"/>
            </c:ext>
          </c:extLst>
        </c:ser>
        <c:dLbls>
          <c:showLegendKey val="0"/>
          <c:showVal val="0"/>
          <c:showCatName val="0"/>
          <c:showSerName val="0"/>
          <c:showPercent val="0"/>
          <c:showBubbleSize val="0"/>
        </c:dLbls>
        <c:gapWidth val="65"/>
        <c:axId val="445668416"/>
        <c:axId val="445661696"/>
      </c:barChart>
      <c:catAx>
        <c:axId val="4456684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it-IT"/>
          </a:p>
        </c:txPr>
        <c:crossAx val="445661696"/>
        <c:crosses val="autoZero"/>
        <c:auto val="1"/>
        <c:lblAlgn val="ctr"/>
        <c:lblOffset val="100"/>
        <c:noMultiLvlLbl val="0"/>
      </c:catAx>
      <c:valAx>
        <c:axId val="44566169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crossAx val="44566841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COMORBIDITIES in </a:t>
            </a:r>
            <a:r>
              <a:rPr lang="en-GB" dirty="0" err="1"/>
              <a:t>cRYGB</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Foglio1!$B$1</c:f>
              <c:strCache>
                <c:ptCount val="1"/>
                <c:pt idx="0">
                  <c:v>COMORBIDITIES</c:v>
                </c:pt>
              </c:strCache>
            </c:strRef>
          </c:tx>
          <c:spPr>
            <a:solidFill>
              <a:schemeClr val="accent1"/>
            </a:solidFill>
            <a:ln>
              <a:noFill/>
            </a:ln>
            <a:effectLst/>
          </c:spPr>
          <c:invertIfNegative val="0"/>
          <c:dPt>
            <c:idx val="1"/>
            <c:invertIfNegative val="0"/>
            <c:bubble3D val="0"/>
            <c:spPr>
              <a:solidFill>
                <a:srgbClr val="00B050"/>
              </a:solidFill>
              <a:ln>
                <a:noFill/>
              </a:ln>
              <a:effectLst/>
            </c:spPr>
            <c:extLst>
              <c:ext xmlns:c16="http://schemas.microsoft.com/office/drawing/2014/chart" uri="{C3380CC4-5D6E-409C-BE32-E72D297353CC}">
                <c16:uniqueId val="{00000000-FD27-4A97-AA4F-A11DDDC2EA57}"/>
              </c:ext>
            </c:extLst>
          </c:dPt>
          <c:dPt>
            <c:idx val="2"/>
            <c:invertIfNegative val="0"/>
            <c:bubble3D val="0"/>
            <c:spPr>
              <a:solidFill>
                <a:srgbClr val="00B050"/>
              </a:solidFill>
              <a:ln>
                <a:noFill/>
              </a:ln>
              <a:effectLst/>
            </c:spPr>
            <c:extLst>
              <c:ext xmlns:c16="http://schemas.microsoft.com/office/drawing/2014/chart" uri="{C3380CC4-5D6E-409C-BE32-E72D297353CC}">
                <c16:uniqueId val="{00000001-FD27-4A97-AA4F-A11DDDC2EA57}"/>
              </c:ext>
            </c:extLst>
          </c:dPt>
          <c:dPt>
            <c:idx val="3"/>
            <c:invertIfNegative val="0"/>
            <c:bubble3D val="0"/>
            <c:spPr>
              <a:solidFill>
                <a:srgbClr val="00B050"/>
              </a:solidFill>
              <a:ln>
                <a:noFill/>
              </a:ln>
              <a:effectLst/>
            </c:spPr>
            <c:extLst>
              <c:ext xmlns:c16="http://schemas.microsoft.com/office/drawing/2014/chart" uri="{C3380CC4-5D6E-409C-BE32-E72D297353CC}">
                <c16:uniqueId val="{00000002-FD27-4A97-AA4F-A11DDDC2EA57}"/>
              </c:ext>
            </c:extLst>
          </c:dPt>
          <c:dPt>
            <c:idx val="4"/>
            <c:invertIfNegative val="0"/>
            <c:bubble3D val="0"/>
            <c:spPr>
              <a:solidFill>
                <a:srgbClr val="00B050"/>
              </a:solidFill>
              <a:ln>
                <a:noFill/>
              </a:ln>
              <a:effectLst/>
            </c:spPr>
            <c:extLst>
              <c:ext xmlns:c16="http://schemas.microsoft.com/office/drawing/2014/chart" uri="{C3380CC4-5D6E-409C-BE32-E72D297353CC}">
                <c16:uniqueId val="{00000003-FD27-4A97-AA4F-A11DDDC2EA57}"/>
              </c:ext>
            </c:extLst>
          </c:dPt>
          <c:cat>
            <c:strRef>
              <c:f>Foglio1!$A$2:$A$6</c:f>
              <c:strCache>
                <c:ptCount val="5"/>
                <c:pt idx="0">
                  <c:v>GERD</c:v>
                </c:pt>
                <c:pt idx="1">
                  <c:v>HP</c:v>
                </c:pt>
                <c:pt idx="2">
                  <c:v>OSAS</c:v>
                </c:pt>
                <c:pt idx="3">
                  <c:v>AH</c:v>
                </c:pt>
                <c:pt idx="4">
                  <c:v>DM</c:v>
                </c:pt>
              </c:strCache>
            </c:strRef>
          </c:cat>
          <c:val>
            <c:numRef>
              <c:f>Foglio1!$B$2:$B$6</c:f>
              <c:numCache>
                <c:formatCode>0%</c:formatCode>
                <c:ptCount val="5"/>
                <c:pt idx="0">
                  <c:v>1</c:v>
                </c:pt>
                <c:pt idx="1">
                  <c:v>0.5</c:v>
                </c:pt>
                <c:pt idx="2">
                  <c:v>0.25</c:v>
                </c:pt>
                <c:pt idx="3">
                  <c:v>0.4</c:v>
                </c:pt>
                <c:pt idx="4">
                  <c:v>0.1</c:v>
                </c:pt>
              </c:numCache>
            </c:numRef>
          </c:val>
          <c:extLst>
            <c:ext xmlns:c16="http://schemas.microsoft.com/office/drawing/2014/chart" uri="{C3380CC4-5D6E-409C-BE32-E72D297353CC}">
              <c16:uniqueId val="{00000000-D033-4C83-8173-31DCE1AA9289}"/>
            </c:ext>
          </c:extLst>
        </c:ser>
        <c:dLbls>
          <c:showLegendKey val="0"/>
          <c:showVal val="0"/>
          <c:showCatName val="0"/>
          <c:showSerName val="0"/>
          <c:showPercent val="0"/>
          <c:showBubbleSize val="0"/>
        </c:dLbls>
        <c:gapWidth val="219"/>
        <c:overlap val="-27"/>
        <c:axId val="640910112"/>
        <c:axId val="449981296"/>
      </c:barChart>
      <c:catAx>
        <c:axId val="64091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49981296"/>
        <c:crosses val="autoZero"/>
        <c:auto val="1"/>
        <c:lblAlgn val="ctr"/>
        <c:lblOffset val="100"/>
        <c:noMultiLvlLbl val="0"/>
      </c:catAx>
      <c:valAx>
        <c:axId val="449981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640910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pieChart>
        <c:varyColors val="1"/>
        <c:ser>
          <c:idx val="0"/>
          <c:order val="0"/>
          <c:tx>
            <c:strRef>
              <c:f>Foglio1!$B$1</c:f>
              <c:strCache>
                <c:ptCount val="1"/>
                <c:pt idx="0">
                  <c:v>GERD diagnosis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47A-4E63-BA3B-A4B96E49FD18}"/>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E47A-4E63-BA3B-A4B96E49FD18}"/>
              </c:ext>
            </c:extLst>
          </c:dPt>
          <c:cat>
            <c:strRef>
              <c:f>Foglio1!$A$2:$A$3</c:f>
              <c:strCache>
                <c:ptCount val="2"/>
                <c:pt idx="0">
                  <c:v>Before primary surgery</c:v>
                </c:pt>
                <c:pt idx="1">
                  <c:v>After primary surgery</c:v>
                </c:pt>
              </c:strCache>
            </c:strRef>
          </c:cat>
          <c:val>
            <c:numRef>
              <c:f>Foglio1!$B$2:$B$3</c:f>
              <c:numCache>
                <c:formatCode>0%</c:formatCode>
                <c:ptCount val="2"/>
                <c:pt idx="0">
                  <c:v>0.8</c:v>
                </c:pt>
                <c:pt idx="1">
                  <c:v>0.2</c:v>
                </c:pt>
              </c:numCache>
            </c:numRef>
          </c:val>
          <c:extLst>
            <c:ext xmlns:c16="http://schemas.microsoft.com/office/drawing/2014/chart" uri="{C3380CC4-5D6E-409C-BE32-E72D297353CC}">
              <c16:uniqueId val="{00000000-BD0E-4DDB-8040-06454D77FF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13/05/2024</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13/05/2024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dirty="0">
                <a:latin typeface="Calibri (Corpo)"/>
                <a:ea typeface="Calibri" panose="020F0502020204030204" pitchFamily="34" charset="0"/>
              </a:rPr>
              <a:t>Over the past 10 years, Sleeve Gastrectomy (SG) has rapidly become the most popular bariatric procedure, </a:t>
            </a:r>
            <a:r>
              <a:rPr lang="en-US" sz="2200" dirty="0">
                <a:latin typeface="Calibri (Corpo)"/>
              </a:rPr>
              <a:t>being less technically demanding, associated with low morbidity and mortality, significant weight loss and improvement of obesity-related comorbidities, without altering the esophago-gastro-duodenal continuity.</a:t>
            </a:r>
          </a:p>
          <a:p>
            <a:r>
              <a:rPr lang="en-GB" sz="2200" dirty="0">
                <a:latin typeface="Calibri (Corpo)"/>
                <a:ea typeface="Calibri" panose="020F0502020204030204" pitchFamily="34" charset="0"/>
              </a:rPr>
              <a:t>One Anastomosis Gastric Bypass (OAGB) has also been increasing more recently. </a:t>
            </a:r>
          </a:p>
        </p:txBody>
      </p:sp>
      <p:sp>
        <p:nvSpPr>
          <p:cNvPr id="4" name="Slide Number Placeholder 3"/>
          <p:cNvSpPr>
            <a:spLocks noGrp="1"/>
          </p:cNvSpPr>
          <p:nvPr>
            <p:ph type="sldNum" sz="quarter" idx="5"/>
          </p:nvPr>
        </p:nvSpPr>
        <p:spPr/>
        <p:txBody>
          <a:bodyPr/>
          <a:lstStyle/>
          <a:p>
            <a:fld id="{CCF74231-51A7-471E-AC0C-B5AD9C039FFF}" type="slidenum">
              <a:rPr lang="en-US" smtClean="0"/>
              <a:t>2</a:t>
            </a:fld>
            <a:endParaRPr lang="en-US"/>
          </a:p>
        </p:txBody>
      </p:sp>
    </p:spTree>
    <p:extLst>
      <p:ext uri="{BB962C8B-B14F-4D97-AF65-F5344CB8AC3E}">
        <p14:creationId xmlns:p14="http://schemas.microsoft.com/office/powerpoint/2010/main" val="1471091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67"/>
              </a:spcAft>
            </a:pPr>
            <a:r>
              <a:rPr lang="en-US" sz="2200" dirty="0"/>
              <a:t>Gastroesophageal reflux disease is a very common condition in patients with morbid obesity due to increased intra-abdominal pressure, and it is often associated with hiatal hernia, up to 50% of patients.</a:t>
            </a:r>
          </a:p>
          <a:p>
            <a:pPr algn="just">
              <a:lnSpc>
                <a:spcPct val="107000"/>
              </a:lnSpc>
              <a:spcAft>
                <a:spcPts val="867"/>
              </a:spcAft>
            </a:pPr>
            <a:endParaRPr lang="en-US" sz="3000" dirty="0"/>
          </a:p>
        </p:txBody>
      </p:sp>
      <p:sp>
        <p:nvSpPr>
          <p:cNvPr id="4" name="Slide Number Placeholder 3"/>
          <p:cNvSpPr>
            <a:spLocks noGrp="1"/>
          </p:cNvSpPr>
          <p:nvPr>
            <p:ph type="sldNum" sz="quarter" idx="5"/>
          </p:nvPr>
        </p:nvSpPr>
        <p:spPr/>
        <p:txBody>
          <a:bodyPr/>
          <a:lstStyle/>
          <a:p>
            <a:fld id="{CCF74231-51A7-471E-AC0C-B5AD9C039FFF}" type="slidenum">
              <a:rPr lang="en-US" smtClean="0"/>
              <a:t>3</a:t>
            </a:fld>
            <a:endParaRPr lang="en-US"/>
          </a:p>
        </p:txBody>
      </p:sp>
    </p:spTree>
    <p:extLst>
      <p:ext uri="{BB962C8B-B14F-4D97-AF65-F5344CB8AC3E}">
        <p14:creationId xmlns:p14="http://schemas.microsoft.com/office/powerpoint/2010/main" val="298103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67"/>
              </a:spcAft>
            </a:pPr>
            <a:r>
              <a:rPr lang="en-US" sz="2000" dirty="0">
                <a:latin typeface="Calibri (Corpo)"/>
              </a:rPr>
              <a:t>However, the effect of sleeve gastrectomy on gastroesophageal reflux disease is still unclear, with conflicting evidence and opinions on the control of pre-existing reflux and new onset reflux after surgery. Roux-en-Y gastric bypass is considered the gold standard for the management of gastroesophageal reflux disease in obese patients, with excellent results in terms of reflux control and long-lasting weight loss, which warrants</a:t>
            </a:r>
            <a:r>
              <a:rPr lang="en-GB" sz="2000" dirty="0">
                <a:latin typeface="Calibri (Corpo)"/>
                <a:ea typeface="Calibri" panose="020F0502020204030204" pitchFamily="34" charset="0"/>
                <a:cs typeface="Times New Roman" panose="02020603050405020304" pitchFamily="18" charset="0"/>
              </a:rPr>
              <a:t> Roux-en-Y Gastric Bypass </a:t>
            </a:r>
            <a:r>
              <a:rPr lang="en-US" sz="2000" dirty="0">
                <a:latin typeface="Calibri (Corpo)"/>
                <a:ea typeface="Calibri" panose="020F0502020204030204" pitchFamily="34" charset="0"/>
                <a:cs typeface="Times New Roman" panose="02020603050405020304" pitchFamily="18" charset="0"/>
              </a:rPr>
              <a:t>as</a:t>
            </a:r>
            <a:r>
              <a:rPr lang="en-GB" sz="2000" dirty="0">
                <a:latin typeface="Calibri (Corpo)"/>
                <a:ea typeface="Calibri" panose="020F0502020204030204" pitchFamily="34" charset="0"/>
                <a:cs typeface="Times New Roman" panose="02020603050405020304" pitchFamily="18" charset="0"/>
              </a:rPr>
              <a:t> revisional surgery after Sleeve or  </a:t>
            </a:r>
            <a:r>
              <a:rPr lang="en-GB" sz="2000">
                <a:latin typeface="Calibri (Corpo)"/>
                <a:ea typeface="Calibri" panose="020F0502020204030204" pitchFamily="34" charset="0"/>
                <a:cs typeface="Times New Roman" panose="02020603050405020304" pitchFamily="18" charset="0"/>
              </a:rPr>
              <a:t>OAGB. </a:t>
            </a:r>
            <a:r>
              <a:rPr lang="en-GB" sz="2000">
                <a:latin typeface="Calibri (Corpo)"/>
                <a:ea typeface="Calibri" panose="020F0502020204030204" pitchFamily="34" charset="0"/>
              </a:rPr>
              <a:t>Our </a:t>
            </a:r>
            <a:r>
              <a:rPr lang="en-GB" sz="2000" dirty="0">
                <a:latin typeface="Calibri (Corpo)"/>
                <a:ea typeface="Calibri" panose="020F0502020204030204" pitchFamily="34" charset="0"/>
              </a:rPr>
              <a:t>aim is to report the results after redo RYGB.</a:t>
            </a:r>
            <a:endParaRPr lang="en-US" sz="2000" dirty="0">
              <a:latin typeface="Calibri (Corpo)"/>
            </a:endParaRPr>
          </a:p>
        </p:txBody>
      </p:sp>
      <p:sp>
        <p:nvSpPr>
          <p:cNvPr id="4" name="Slide Number Placeholder 3"/>
          <p:cNvSpPr>
            <a:spLocks noGrp="1"/>
          </p:cNvSpPr>
          <p:nvPr>
            <p:ph type="sldNum" sz="quarter" idx="5"/>
          </p:nvPr>
        </p:nvSpPr>
        <p:spPr/>
        <p:txBody>
          <a:bodyPr/>
          <a:lstStyle/>
          <a:p>
            <a:fld id="{CCF74231-51A7-471E-AC0C-B5AD9C039FFF}" type="slidenum">
              <a:rPr lang="en-US" smtClean="0"/>
              <a:t>4</a:t>
            </a:fld>
            <a:endParaRPr lang="en-US"/>
          </a:p>
        </p:txBody>
      </p:sp>
    </p:spTree>
    <p:extLst>
      <p:ext uri="{BB962C8B-B14F-4D97-AF65-F5344CB8AC3E}">
        <p14:creationId xmlns:p14="http://schemas.microsoft.com/office/powerpoint/2010/main" val="1992382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67"/>
              </a:spcAft>
            </a:pPr>
            <a:r>
              <a:rPr lang="en-GB" sz="2200" dirty="0">
                <a:latin typeface="Calibri (Corpo)"/>
                <a:ea typeface="Calibri" panose="020F0502020204030204" pitchFamily="34" charset="0"/>
              </a:rPr>
              <a:t>From October 2006 to July 2023, out of 412 bariatric procedures we performed 50 RYGBs, 20 </a:t>
            </a:r>
            <a:r>
              <a:rPr lang="en-US" sz="2200" dirty="0">
                <a:latin typeface="Calibri (Corpo)"/>
              </a:rPr>
              <a:t>of which were revisional surgeries after Sleeve gastrectomy (95%) or OAGB (5%). </a:t>
            </a:r>
            <a:r>
              <a:rPr lang="en-GB" sz="2200" dirty="0">
                <a:latin typeface="Calibri (Corpo)"/>
                <a:ea typeface="Calibri" panose="020F0502020204030204" pitchFamily="34" charset="0"/>
              </a:rPr>
              <a:t>15% </a:t>
            </a:r>
            <a:r>
              <a:rPr lang="en-US" sz="2200" dirty="0">
                <a:latin typeface="Calibri (Corpo)"/>
              </a:rPr>
              <a:t>of patients were males and</a:t>
            </a:r>
            <a:r>
              <a:rPr lang="en-GB" sz="2200" dirty="0">
                <a:latin typeface="Calibri (Corpo)"/>
              </a:rPr>
              <a:t> </a:t>
            </a:r>
            <a:r>
              <a:rPr lang="en-GB" sz="2200" dirty="0">
                <a:latin typeface="Calibri (Corpo)"/>
                <a:ea typeface="Calibri" panose="020F0502020204030204" pitchFamily="34" charset="0"/>
              </a:rPr>
              <a:t>85% were females. Average age was 48.45 years, average weight 95.5 Kg and average</a:t>
            </a:r>
            <a:r>
              <a:rPr lang="en-GB" sz="2200" baseline="-25000" dirty="0">
                <a:latin typeface="Calibri (Corpo)"/>
                <a:ea typeface="Calibri" panose="020F0502020204030204" pitchFamily="34" charset="0"/>
              </a:rPr>
              <a:t> </a:t>
            </a:r>
            <a:r>
              <a:rPr lang="en-GB" sz="2200" dirty="0">
                <a:latin typeface="Calibri (Corpo)"/>
                <a:ea typeface="Calibri" panose="020F0502020204030204" pitchFamily="34" charset="0"/>
              </a:rPr>
              <a:t>BMI 34.11 Kg/m</a:t>
            </a:r>
            <a:r>
              <a:rPr lang="en-GB" sz="2200" baseline="30000" dirty="0">
                <a:latin typeface="Calibri (Corpo)"/>
                <a:ea typeface="Calibri" panose="020F0502020204030204" pitchFamily="34" charset="0"/>
              </a:rPr>
              <a:t>2</a:t>
            </a:r>
            <a:r>
              <a:rPr lang="en-GB" sz="2200" dirty="0">
                <a:latin typeface="Calibri (Corpo)"/>
                <a:ea typeface="Calibri" panose="020F0502020204030204" pitchFamily="34" charset="0"/>
              </a:rPr>
              <a:t>. A hiatoplasty was associated in 30 % of our patients </a:t>
            </a:r>
            <a:r>
              <a:rPr lang="en-US" sz="2200" dirty="0">
                <a:latin typeface="Calibri (Corpo)"/>
              </a:rPr>
              <a:t>to repair the diaphragmatic defect responsible for</a:t>
            </a:r>
            <a:r>
              <a:rPr lang="en-GB" sz="2200" dirty="0">
                <a:latin typeface="Calibri (Corpo)"/>
              </a:rPr>
              <a:t> the hiatal hernia. </a:t>
            </a:r>
            <a:endParaRPr lang="en-US" sz="2200" dirty="0">
              <a:latin typeface="Calibri (Corpo)"/>
            </a:endParaRPr>
          </a:p>
        </p:txBody>
      </p:sp>
      <p:sp>
        <p:nvSpPr>
          <p:cNvPr id="4" name="Slide Number Placeholder 3"/>
          <p:cNvSpPr>
            <a:spLocks noGrp="1"/>
          </p:cNvSpPr>
          <p:nvPr>
            <p:ph type="sldNum" sz="quarter" idx="5"/>
          </p:nvPr>
        </p:nvSpPr>
        <p:spPr/>
        <p:txBody>
          <a:bodyPr/>
          <a:lstStyle/>
          <a:p>
            <a:fld id="{CCF74231-51A7-471E-AC0C-B5AD9C039FFF}" type="slidenum">
              <a:rPr lang="en-US" smtClean="0"/>
              <a:t>5</a:t>
            </a:fld>
            <a:endParaRPr lang="en-US"/>
          </a:p>
        </p:txBody>
      </p:sp>
    </p:spTree>
    <p:extLst>
      <p:ext uri="{BB962C8B-B14F-4D97-AF65-F5344CB8AC3E}">
        <p14:creationId xmlns:p14="http://schemas.microsoft.com/office/powerpoint/2010/main" val="4197448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67"/>
              </a:spcAft>
            </a:pPr>
            <a:r>
              <a:rPr lang="en-US" sz="2200" dirty="0">
                <a:latin typeface="Calibri (Corpo)"/>
              </a:rPr>
              <a:t>All patients </a:t>
            </a:r>
            <a:r>
              <a:rPr lang="en-GB" sz="2200" dirty="0">
                <a:latin typeface="Calibri (Corpo)"/>
                <a:ea typeface="Calibri" panose="020F0502020204030204" pitchFamily="34" charset="0"/>
              </a:rPr>
              <a:t>who underwent revisional surgery suffered from GERD, 50% had Helicobacter Pylori gastritis, which was preoperatively eradicated, 25% had Obstructive Sleep </a:t>
            </a:r>
            <a:r>
              <a:rPr lang="en-GB" sz="2200" dirty="0" err="1">
                <a:latin typeface="Calibri (Corpo)"/>
                <a:ea typeface="Calibri" panose="020F0502020204030204" pitchFamily="34" charset="0"/>
              </a:rPr>
              <a:t>Apnea</a:t>
            </a:r>
            <a:r>
              <a:rPr lang="en-GB" sz="2200" dirty="0">
                <a:latin typeface="Calibri (Corpo)"/>
                <a:ea typeface="Calibri" panose="020F0502020204030204" pitchFamily="34" charset="0"/>
              </a:rPr>
              <a:t> Syndrome (OSAS), 40% had Hypertension (AH) and 10% were diabetic. </a:t>
            </a:r>
          </a:p>
        </p:txBody>
      </p:sp>
      <p:sp>
        <p:nvSpPr>
          <p:cNvPr id="4" name="Slide Number Placeholder 3"/>
          <p:cNvSpPr>
            <a:spLocks noGrp="1"/>
          </p:cNvSpPr>
          <p:nvPr>
            <p:ph type="sldNum" sz="quarter" idx="5"/>
          </p:nvPr>
        </p:nvSpPr>
        <p:spPr/>
        <p:txBody>
          <a:bodyPr/>
          <a:lstStyle/>
          <a:p>
            <a:fld id="{CCF74231-51A7-471E-AC0C-B5AD9C039FFF}" type="slidenum">
              <a:rPr lang="en-US" smtClean="0"/>
              <a:t>6</a:t>
            </a:fld>
            <a:endParaRPr lang="en-US"/>
          </a:p>
        </p:txBody>
      </p:sp>
    </p:spTree>
    <p:extLst>
      <p:ext uri="{BB962C8B-B14F-4D97-AF65-F5344CB8AC3E}">
        <p14:creationId xmlns:p14="http://schemas.microsoft.com/office/powerpoint/2010/main" val="3316660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67"/>
              </a:spcAft>
            </a:pPr>
            <a:r>
              <a:rPr lang="en-GB" sz="2200" dirty="0">
                <a:latin typeface="Calibri (Corpo)"/>
                <a:ea typeface="Calibri" panose="020F0502020204030204" pitchFamily="34" charset="0"/>
              </a:rPr>
              <a:t>Preoperative esophagogastroduodenoscopy (EGD) was routinely performed in our series because the diagnosis of GERD based only on symptoms may often be wrong, as reported in this prior paper. As you can see on the screen, 50% of our asymptomatic patients had lesions at routine EGD. When NERD was suspected, the patients underwent preoperative pH-monitoring studies. The clinical impact of GERD was quantified through the Italian GERD self-administration questionnaire.</a:t>
            </a:r>
            <a:endParaRPr lang="en-US" sz="2200" dirty="0">
              <a:latin typeface="Calibri (Corpo)"/>
            </a:endParaRPr>
          </a:p>
        </p:txBody>
      </p:sp>
      <p:sp>
        <p:nvSpPr>
          <p:cNvPr id="4" name="Slide Number Placeholder 3"/>
          <p:cNvSpPr>
            <a:spLocks noGrp="1"/>
          </p:cNvSpPr>
          <p:nvPr>
            <p:ph type="sldNum" sz="quarter" idx="5"/>
          </p:nvPr>
        </p:nvSpPr>
        <p:spPr/>
        <p:txBody>
          <a:bodyPr/>
          <a:lstStyle/>
          <a:p>
            <a:fld id="{CCF74231-51A7-471E-AC0C-B5AD9C039FFF}" type="slidenum">
              <a:rPr lang="en-US" smtClean="0"/>
              <a:t>7</a:t>
            </a:fld>
            <a:endParaRPr lang="en-US"/>
          </a:p>
        </p:txBody>
      </p:sp>
    </p:spTree>
    <p:extLst>
      <p:ext uri="{BB962C8B-B14F-4D97-AF65-F5344CB8AC3E}">
        <p14:creationId xmlns:p14="http://schemas.microsoft.com/office/powerpoint/2010/main" val="273884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67"/>
              </a:spcAft>
            </a:pPr>
            <a:r>
              <a:rPr lang="en-GB" sz="2200" dirty="0">
                <a:latin typeface="Calibri (Corpo)"/>
                <a:ea typeface="Calibri" panose="020F0502020204030204" pitchFamily="34" charset="0"/>
              </a:rPr>
              <a:t>At an average follow up of 38 months, we observed 100% GERD resolution, 66% diabetes remission, 25% still suffering from arterial hypertension, 12.5% of which discontinued antihypertensive therapy and 12.5% reduced antihypertensive therapy, 60% had OSAS resolution with no longer need of Continuous Positive Airway Pressure treatment. We registered 86.84% excess body weight loss and 27.60 mean</a:t>
            </a:r>
            <a:r>
              <a:rPr lang="en-GB" sz="2200" baseline="-25000" dirty="0">
                <a:latin typeface="Calibri (Corpo)"/>
                <a:ea typeface="Calibri" panose="020F0502020204030204" pitchFamily="34" charset="0"/>
              </a:rPr>
              <a:t> </a:t>
            </a:r>
            <a:r>
              <a:rPr lang="en-GB" sz="2200" dirty="0">
                <a:latin typeface="Calibri (Corpo)"/>
                <a:ea typeface="Calibri" panose="020F0502020204030204" pitchFamily="34" charset="0"/>
              </a:rPr>
              <a:t>BMI. </a:t>
            </a:r>
          </a:p>
        </p:txBody>
      </p:sp>
      <p:sp>
        <p:nvSpPr>
          <p:cNvPr id="4" name="Slide Number Placeholder 3"/>
          <p:cNvSpPr>
            <a:spLocks noGrp="1"/>
          </p:cNvSpPr>
          <p:nvPr>
            <p:ph type="sldNum" sz="quarter" idx="5"/>
          </p:nvPr>
        </p:nvSpPr>
        <p:spPr/>
        <p:txBody>
          <a:bodyPr/>
          <a:lstStyle/>
          <a:p>
            <a:fld id="{CCF74231-51A7-471E-AC0C-B5AD9C039FFF}" type="slidenum">
              <a:rPr lang="en-US" smtClean="0"/>
              <a:t>8</a:t>
            </a:fld>
            <a:endParaRPr lang="en-US"/>
          </a:p>
        </p:txBody>
      </p:sp>
    </p:spTree>
    <p:extLst>
      <p:ext uri="{BB962C8B-B14F-4D97-AF65-F5344CB8AC3E}">
        <p14:creationId xmlns:p14="http://schemas.microsoft.com/office/powerpoint/2010/main" val="149373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13/05/2024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13/05/2024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13/05/2024</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13/05/2024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13/05/2024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13/05/2024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13/05/2024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13/05/2024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13/05/2024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13/05/2024</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13/05/2024</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4925679" y="3841"/>
            <a:ext cx="127212" cy="6858000"/>
          </a:xfrm>
          <a:prstGeom prst="rect">
            <a:avLst/>
          </a:prstGeom>
          <a:solidFill>
            <a:srgbClr val="F3E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13/05/2024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1E5082"/>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838007" y="-1345"/>
            <a:ext cx="137546" cy="6858000"/>
          </a:xfrm>
          <a:prstGeom prst="rect">
            <a:avLst/>
          </a:prstGeom>
          <a:solidFill>
            <a:srgbClr val="E98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84640A8C-1E5C-F82E-982D-F5BE2053E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1" y="0"/>
            <a:ext cx="4849398"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13/05/2024</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7681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13/05/2024</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13/05/2024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13/05/2024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13/05/2024</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13/05/2024</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13/05/2024</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6" name="Parallelogramma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piè di pagina 2">
            <a:extLst>
              <a:ext uri="{FF2B5EF4-FFF2-40B4-BE49-F238E27FC236}">
                <a16:creationId xmlns:a16="http://schemas.microsoft.com/office/drawing/2014/main" id="{05915714-6BBA-4593-8591-4E26F7D58D9F}"/>
              </a:ext>
            </a:extLst>
          </p:cNvPr>
          <p:cNvSpPr>
            <a:spLocks noGrp="1"/>
          </p:cNvSpPr>
          <p:nvPr>
            <p:ph type="ftr" sz="quarter" idx="11"/>
          </p:nvPr>
        </p:nvSpPr>
        <p:spPr>
          <a:xfrm>
            <a:off x="216130" y="6446838"/>
            <a:ext cx="4846321" cy="365125"/>
          </a:xfrm>
        </p:spPr>
        <p:txBody>
          <a:bodyPr rtlCol="0"/>
          <a:lstStyle>
            <a:lvl1pPr>
              <a:defRPr>
                <a:solidFill>
                  <a:schemeClr val="tx1">
                    <a:lumMod val="75000"/>
                    <a:lumOff val="25000"/>
                  </a:schemeClr>
                </a:solidFill>
              </a:defRPr>
            </a:lvl1pPr>
          </a:lstStyle>
          <a:p>
            <a:endParaRPr lang="it-IT"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13/05/2024</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 id="2147483728" r:id="rId21"/>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noAutofit/>
          </a:bodyPr>
          <a:lstStyle/>
          <a:p>
            <a:r>
              <a:rPr lang="it-IT" sz="3200" dirty="0"/>
              <a:t>Conversion Roux Y </a:t>
            </a:r>
            <a:r>
              <a:rPr lang="it-IT" sz="3200" dirty="0" err="1"/>
              <a:t>Gastric</a:t>
            </a:r>
            <a:r>
              <a:rPr lang="it-IT" sz="3200" dirty="0"/>
              <a:t> Bypass After Sleeve </a:t>
            </a:r>
            <a:r>
              <a:rPr lang="it-IT" sz="3200" dirty="0" err="1"/>
              <a:t>Gastrectomy</a:t>
            </a:r>
            <a:r>
              <a:rPr lang="it-IT" sz="3200" dirty="0"/>
              <a:t> or One-</a:t>
            </a:r>
            <a:r>
              <a:rPr lang="it-IT" sz="3200" dirty="0" err="1"/>
              <a:t>Anastomosis</a:t>
            </a:r>
            <a:r>
              <a:rPr lang="it-IT" sz="3200" dirty="0"/>
              <a:t> </a:t>
            </a:r>
            <a:r>
              <a:rPr lang="it-IT" sz="3200" dirty="0" err="1"/>
              <a:t>Gastric</a:t>
            </a:r>
            <a:r>
              <a:rPr lang="it-IT" sz="3200" dirty="0"/>
              <a:t> Bypass for </a:t>
            </a:r>
            <a:r>
              <a:rPr lang="it-IT" sz="3200" dirty="0" err="1"/>
              <a:t>Gastroesophageal</a:t>
            </a:r>
            <a:r>
              <a:rPr lang="it-IT" sz="3200" dirty="0"/>
              <a:t> </a:t>
            </a:r>
            <a:r>
              <a:rPr lang="it-IT" sz="3200" dirty="0" err="1"/>
              <a:t>Reflux</a:t>
            </a:r>
            <a:r>
              <a:rPr lang="it-IT" sz="3200" dirty="0"/>
              <a:t> and Weight Re-gain</a:t>
            </a:r>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6632171" y="4508500"/>
            <a:ext cx="4526280" cy="1590548"/>
          </a:xfrm>
        </p:spPr>
        <p:txBody>
          <a:bodyPr>
            <a:normAutofit fontScale="77500" lnSpcReduction="20000"/>
          </a:bodyPr>
          <a:lstStyle/>
          <a:p>
            <a:r>
              <a:rPr lang="it-IT" sz="2800" b="1" cap="none" dirty="0">
                <a:solidFill>
                  <a:srgbClr val="E98B0D"/>
                </a:solidFill>
              </a:rPr>
              <a:t>Germana Ginevra Perrone </a:t>
            </a:r>
          </a:p>
          <a:p>
            <a:r>
              <a:rPr lang="it-IT" sz="2800" cap="none" dirty="0">
                <a:solidFill>
                  <a:srgbClr val="E98B0D"/>
                </a:solidFill>
              </a:rPr>
              <a:t>MD </a:t>
            </a:r>
            <a:r>
              <a:rPr lang="it-IT" sz="2800" cap="none" dirty="0" err="1">
                <a:solidFill>
                  <a:srgbClr val="E98B0D"/>
                </a:solidFill>
              </a:rPr>
              <a:t>Phd</a:t>
            </a:r>
            <a:r>
              <a:rPr lang="it-IT" sz="2800" cap="none" dirty="0">
                <a:solidFill>
                  <a:srgbClr val="E98B0D"/>
                </a:solidFill>
              </a:rPr>
              <a:t> </a:t>
            </a:r>
            <a:r>
              <a:rPr lang="it-IT" sz="2800" cap="none" dirty="0" err="1">
                <a:solidFill>
                  <a:srgbClr val="E98B0D"/>
                </a:solidFill>
              </a:rPr>
              <a:t>Student</a:t>
            </a:r>
            <a:endParaRPr lang="it-IT" sz="2800" cap="none" dirty="0">
              <a:solidFill>
                <a:srgbClr val="E98B0D"/>
              </a:solidFill>
            </a:endParaRPr>
          </a:p>
          <a:p>
            <a:r>
              <a:rPr lang="it-IT" sz="2800" cap="none" dirty="0" err="1">
                <a:solidFill>
                  <a:srgbClr val="E98B0D"/>
                </a:solidFill>
              </a:rPr>
              <a:t>Resident</a:t>
            </a:r>
            <a:r>
              <a:rPr lang="it-IT" sz="2800" cap="none" dirty="0">
                <a:solidFill>
                  <a:srgbClr val="E98B0D"/>
                </a:solidFill>
              </a:rPr>
              <a:t> in General Surgery </a:t>
            </a:r>
            <a:r>
              <a:rPr lang="it-IT" sz="2800" cap="none" dirty="0" err="1">
                <a:solidFill>
                  <a:srgbClr val="E98B0D"/>
                </a:solidFill>
              </a:rPr>
              <a:t>at</a:t>
            </a:r>
            <a:r>
              <a:rPr lang="it-IT" sz="2800" cap="none" dirty="0">
                <a:solidFill>
                  <a:srgbClr val="E98B0D"/>
                </a:solidFill>
              </a:rPr>
              <a:t> Sapienza Università di Roma</a:t>
            </a:r>
          </a:p>
        </p:txBody>
      </p:sp>
    </p:spTree>
    <p:extLst>
      <p:ext uri="{BB962C8B-B14F-4D97-AF65-F5344CB8AC3E}">
        <p14:creationId xmlns:p14="http://schemas.microsoft.com/office/powerpoint/2010/main" val="4711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A152007-D807-40D8-8AD6-2475CA52E134}"/>
              </a:ext>
            </a:extLst>
          </p:cNvPr>
          <p:cNvSpPr txBox="1"/>
          <p:nvPr/>
        </p:nvSpPr>
        <p:spPr>
          <a:xfrm>
            <a:off x="1412327" y="5604503"/>
            <a:ext cx="4988472" cy="276999"/>
          </a:xfrm>
          <a:prstGeom prst="rect">
            <a:avLst/>
          </a:prstGeom>
          <a:noFill/>
        </p:spPr>
        <p:txBody>
          <a:bodyPr wrap="square" rtlCol="0">
            <a:spAutoFit/>
          </a:bodyPr>
          <a:lstStyle/>
          <a:p>
            <a:r>
              <a:rPr lang="it-IT" sz="1200" dirty="0">
                <a:solidFill>
                  <a:schemeClr val="accent1">
                    <a:lumMod val="50000"/>
                  </a:schemeClr>
                </a:solidFill>
                <a:latin typeface="Times New Roman" panose="02020603050405020304" pitchFamily="18" charset="0"/>
                <a:cs typeface="Times New Roman" panose="02020603050405020304" pitchFamily="18" charset="0"/>
              </a:rPr>
              <a:t>Fonte: Elaborazioni AGENAS su SDO 2013/2018 – NSIS</a:t>
            </a:r>
          </a:p>
        </p:txBody>
      </p:sp>
      <p:sp>
        <p:nvSpPr>
          <p:cNvPr id="10" name="Title 1">
            <a:extLst>
              <a:ext uri="{FF2B5EF4-FFF2-40B4-BE49-F238E27FC236}">
                <a16:creationId xmlns:a16="http://schemas.microsoft.com/office/drawing/2014/main" id="{B832CDE1-E79F-A960-3125-66BD874D224D}"/>
              </a:ext>
            </a:extLst>
          </p:cNvPr>
          <p:cNvSpPr txBox="1">
            <a:spLocks/>
          </p:cNvSpPr>
          <p:nvPr/>
        </p:nvSpPr>
        <p:spPr>
          <a:xfrm>
            <a:off x="0" y="10284"/>
            <a:ext cx="12192000" cy="457200"/>
          </a:xfrm>
          <a:prstGeom prst="rect">
            <a:avLst/>
          </a:prstGeom>
          <a:solidFill>
            <a:srgbClr val="0F377F"/>
          </a:solidFill>
          <a:ln w="50800">
            <a:noFill/>
          </a:ln>
        </p:spPr>
        <p:txBody>
          <a:bodyPr vert="horz" lIns="438912" tIns="219456" rIns="438912" bIns="219456" rtlCol="0" anchor="ctr">
            <a:noAutofit/>
          </a:bodyPr>
          <a:lstStyle>
            <a:lvl1pPr algn="ctr" defTabSz="4389120" rtl="0" eaLnBrk="1" latinLnBrk="0" hangingPunct="1">
              <a:lnSpc>
                <a:spcPct val="90000"/>
              </a:lnSpc>
              <a:spcBef>
                <a:spcPct val="0"/>
              </a:spcBef>
              <a:buNone/>
              <a:defRPr sz="21100" kern="1200">
                <a:solidFill>
                  <a:schemeClr val="tx1"/>
                </a:solidFill>
                <a:latin typeface="+mj-lt"/>
                <a:ea typeface="+mj-ea"/>
                <a:cs typeface="+mj-cs"/>
              </a:defRPr>
            </a:lvl1pPr>
          </a:lstStyle>
          <a:p>
            <a:r>
              <a:rPr lang="en-US" sz="1900" b="1" dirty="0">
                <a:solidFill>
                  <a:srgbClr val="2AAFE5"/>
                </a:solidFill>
                <a:effectLst>
                  <a:outerShdw blurRad="50800" dist="50800" dir="13560000" sx="0" sy="0" algn="ctr">
                    <a:srgbClr val="000000">
                      <a:alpha val="43130"/>
                    </a:srgbClr>
                  </a:outerShdw>
                </a:effectLst>
                <a:latin typeface="+mn-lt"/>
              </a:rPr>
              <a:t>Conversion Roux Y Gastric Bypass After Sleeve Gastrectomy Or One-Anastomosis Gastric Bypass For Gastroesophageal Reflux And Weight Regain</a:t>
            </a:r>
          </a:p>
        </p:txBody>
      </p:sp>
      <p:pic>
        <p:nvPicPr>
          <p:cNvPr id="12" name="Immagine 11">
            <a:extLst>
              <a:ext uri="{FF2B5EF4-FFF2-40B4-BE49-F238E27FC236}">
                <a16:creationId xmlns:a16="http://schemas.microsoft.com/office/drawing/2014/main" id="{816FA824-6FBA-24CB-3644-4A01FA908A4E}"/>
              </a:ext>
            </a:extLst>
          </p:cNvPr>
          <p:cNvPicPr>
            <a:picLocks noChangeAspect="1"/>
          </p:cNvPicPr>
          <p:nvPr/>
        </p:nvPicPr>
        <p:blipFill>
          <a:blip r:embed="rId3"/>
          <a:stretch>
            <a:fillRect/>
          </a:stretch>
        </p:blipFill>
        <p:spPr>
          <a:xfrm>
            <a:off x="133507" y="1451855"/>
            <a:ext cx="5660314" cy="4164543"/>
          </a:xfrm>
          <a:prstGeom prst="rect">
            <a:avLst/>
          </a:prstGeom>
        </p:spPr>
      </p:pic>
      <p:pic>
        <p:nvPicPr>
          <p:cNvPr id="14" name="Immagine 13">
            <a:extLst>
              <a:ext uri="{FF2B5EF4-FFF2-40B4-BE49-F238E27FC236}">
                <a16:creationId xmlns:a16="http://schemas.microsoft.com/office/drawing/2014/main" id="{328BB902-4557-F616-0BD0-BC87F1382D85}"/>
              </a:ext>
            </a:extLst>
          </p:cNvPr>
          <p:cNvPicPr>
            <a:picLocks noChangeAspect="1"/>
          </p:cNvPicPr>
          <p:nvPr/>
        </p:nvPicPr>
        <p:blipFill>
          <a:blip r:embed="rId4"/>
          <a:stretch>
            <a:fillRect/>
          </a:stretch>
        </p:blipFill>
        <p:spPr>
          <a:xfrm>
            <a:off x="5988010" y="1544273"/>
            <a:ext cx="6091990" cy="3795011"/>
          </a:xfrm>
          <a:prstGeom prst="rect">
            <a:avLst/>
          </a:prstGeom>
        </p:spPr>
      </p:pic>
      <p:sp>
        <p:nvSpPr>
          <p:cNvPr id="17" name="CasellaDiTesto 16">
            <a:extLst>
              <a:ext uri="{FF2B5EF4-FFF2-40B4-BE49-F238E27FC236}">
                <a16:creationId xmlns:a16="http://schemas.microsoft.com/office/drawing/2014/main" id="{7FF1BCE6-8FF4-FEAF-6C85-915FA1146622}"/>
              </a:ext>
            </a:extLst>
          </p:cNvPr>
          <p:cNvSpPr txBox="1"/>
          <p:nvPr/>
        </p:nvSpPr>
        <p:spPr>
          <a:xfrm>
            <a:off x="7679619" y="5604503"/>
            <a:ext cx="3688145" cy="276999"/>
          </a:xfrm>
          <a:prstGeom prst="rect">
            <a:avLst/>
          </a:prstGeom>
          <a:noFill/>
        </p:spPr>
        <p:txBody>
          <a:bodyPr wrap="square" rtlCol="0">
            <a:spAutoFit/>
          </a:bodyPr>
          <a:lstStyle/>
          <a:p>
            <a:r>
              <a:rPr lang="it-IT" sz="1200" dirty="0">
                <a:solidFill>
                  <a:schemeClr val="accent1">
                    <a:lumMod val="50000"/>
                  </a:schemeClr>
                </a:solidFill>
                <a:latin typeface="Times New Roman" panose="02020603050405020304" pitchFamily="18" charset="0"/>
                <a:cs typeface="Times New Roman" panose="02020603050405020304" pitchFamily="18" charset="0"/>
              </a:rPr>
              <a:t>Dati ufficiali SICOB – aggiornati al 1 febbraio 2022</a:t>
            </a:r>
          </a:p>
        </p:txBody>
      </p:sp>
      <p:sp>
        <p:nvSpPr>
          <p:cNvPr id="18" name="CasellaDiTesto 17">
            <a:extLst>
              <a:ext uri="{FF2B5EF4-FFF2-40B4-BE49-F238E27FC236}">
                <a16:creationId xmlns:a16="http://schemas.microsoft.com/office/drawing/2014/main" id="{77767367-4AB3-EE9F-EBDF-29E14D2F2E8F}"/>
              </a:ext>
            </a:extLst>
          </p:cNvPr>
          <p:cNvSpPr txBox="1"/>
          <p:nvPr/>
        </p:nvSpPr>
        <p:spPr>
          <a:xfrm>
            <a:off x="5466500" y="907612"/>
            <a:ext cx="1492460" cy="369332"/>
          </a:xfrm>
          <a:prstGeom prst="rect">
            <a:avLst/>
          </a:prstGeom>
          <a:noFill/>
        </p:spPr>
        <p:txBody>
          <a:bodyPr wrap="none" rtlCol="0">
            <a:spAutoFit/>
          </a:bodyPr>
          <a:lstStyle/>
          <a:p>
            <a:r>
              <a:rPr lang="it-IT" sz="1800" b="1" dirty="0">
                <a:solidFill>
                  <a:srgbClr val="0F377F"/>
                </a:solidFill>
                <a:latin typeface="+mj-lt"/>
                <a:ea typeface="+mj-ea"/>
                <a:cs typeface="+mj-cs"/>
              </a:rPr>
              <a:t>BACKGROUND</a:t>
            </a:r>
            <a:endParaRPr lang="en-GB" dirty="0"/>
          </a:p>
        </p:txBody>
      </p:sp>
      <p:sp>
        <p:nvSpPr>
          <p:cNvPr id="4" name="Title 1">
            <a:extLst>
              <a:ext uri="{FF2B5EF4-FFF2-40B4-BE49-F238E27FC236}">
                <a16:creationId xmlns:a16="http://schemas.microsoft.com/office/drawing/2014/main" id="{1FBB50FD-33EB-820C-7407-A7170FBAE722}"/>
              </a:ext>
            </a:extLst>
          </p:cNvPr>
          <p:cNvSpPr txBox="1">
            <a:spLocks/>
          </p:cNvSpPr>
          <p:nvPr/>
        </p:nvSpPr>
        <p:spPr>
          <a:xfrm>
            <a:off x="0" y="489822"/>
            <a:ext cx="12192000" cy="242880"/>
          </a:xfrm>
          <a:prstGeom prst="rect">
            <a:avLst/>
          </a:prstGeom>
          <a:solidFill>
            <a:srgbClr val="2AAFE5"/>
          </a:solidFill>
          <a:ln w="50800">
            <a:noFill/>
          </a:ln>
        </p:spPr>
        <p:txBody>
          <a:bodyPr vert="horz" lIns="438912" tIns="219456" rIns="438912" bIns="219456" rtlCol="0" anchor="ctr">
            <a:noAutofit/>
          </a:bodyPr>
          <a:lstStyle>
            <a:lvl1pPr algn="ctr" defTabSz="4389120" rtl="0" eaLnBrk="1" latinLnBrk="0" hangingPunct="1">
              <a:lnSpc>
                <a:spcPct val="90000"/>
              </a:lnSpc>
              <a:spcBef>
                <a:spcPct val="0"/>
              </a:spcBef>
              <a:buNone/>
              <a:defRPr sz="21100" kern="1200">
                <a:solidFill>
                  <a:schemeClr val="tx1"/>
                </a:solidFill>
                <a:latin typeface="+mj-lt"/>
                <a:ea typeface="+mj-ea"/>
                <a:cs typeface="+mj-cs"/>
              </a:defRPr>
            </a:lvl1pPr>
          </a:lstStyle>
          <a:p>
            <a:r>
              <a:rPr lang="en-US" sz="1350" b="1" dirty="0" err="1">
                <a:solidFill>
                  <a:srgbClr val="0F377F"/>
                </a:solidFill>
              </a:rPr>
              <a:t>Germana</a:t>
            </a:r>
            <a:r>
              <a:rPr lang="en-US" sz="1350" b="1" dirty="0">
                <a:solidFill>
                  <a:srgbClr val="0F377F"/>
                </a:solidFill>
              </a:rPr>
              <a:t> G. Perrone, Massimo </a:t>
            </a:r>
            <a:r>
              <a:rPr lang="en-US" sz="1350" b="1" dirty="0" err="1">
                <a:solidFill>
                  <a:srgbClr val="0F377F"/>
                </a:solidFill>
              </a:rPr>
              <a:t>Chiaretti</a:t>
            </a:r>
            <a:r>
              <a:rPr lang="en-US" sz="1350" b="1" dirty="0">
                <a:solidFill>
                  <a:srgbClr val="0F377F"/>
                </a:solidFill>
              </a:rPr>
              <a:t>, Pietro </a:t>
            </a:r>
            <a:r>
              <a:rPr lang="en-US" sz="1350" b="1" dirty="0" err="1">
                <a:solidFill>
                  <a:srgbClr val="0F377F"/>
                </a:solidFill>
              </a:rPr>
              <a:t>Ursi</a:t>
            </a:r>
            <a:r>
              <a:rPr lang="en-US" sz="1350" b="1" dirty="0">
                <a:solidFill>
                  <a:srgbClr val="0F377F"/>
                </a:solidFill>
              </a:rPr>
              <a:t>, Silvia </a:t>
            </a:r>
            <a:r>
              <a:rPr lang="en-US" sz="1350" b="1" dirty="0" err="1">
                <a:solidFill>
                  <a:srgbClr val="0F377F"/>
                </a:solidFill>
              </a:rPr>
              <a:t>Quaresima</a:t>
            </a:r>
            <a:r>
              <a:rPr lang="en-US" sz="1350" b="1" dirty="0">
                <a:solidFill>
                  <a:srgbClr val="0F377F"/>
                </a:solidFill>
              </a:rPr>
              <a:t>, Alessandro M. Paganini – Sapienza University of Rome</a:t>
            </a:r>
          </a:p>
        </p:txBody>
      </p:sp>
    </p:spTree>
    <p:extLst>
      <p:ext uri="{BB962C8B-B14F-4D97-AF65-F5344CB8AC3E}">
        <p14:creationId xmlns:p14="http://schemas.microsoft.com/office/powerpoint/2010/main" val="260911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32CDE1-E79F-A960-3125-66BD874D224D}"/>
              </a:ext>
            </a:extLst>
          </p:cNvPr>
          <p:cNvSpPr txBox="1">
            <a:spLocks/>
          </p:cNvSpPr>
          <p:nvPr/>
        </p:nvSpPr>
        <p:spPr>
          <a:xfrm>
            <a:off x="0" y="10284"/>
            <a:ext cx="12192000" cy="457200"/>
          </a:xfrm>
          <a:prstGeom prst="rect">
            <a:avLst/>
          </a:prstGeom>
          <a:solidFill>
            <a:srgbClr val="0F377F"/>
          </a:solidFill>
          <a:ln w="50800">
            <a:noFill/>
          </a:ln>
        </p:spPr>
        <p:txBody>
          <a:bodyPr vert="horz" lIns="438912" tIns="219456" rIns="438912" bIns="219456" rtlCol="0" anchor="ctr">
            <a:noAutofit/>
          </a:bodyPr>
          <a:lstStyle>
            <a:lvl1pPr algn="ctr" defTabSz="4389120" rtl="0" eaLnBrk="1" latinLnBrk="0" hangingPunct="1">
              <a:lnSpc>
                <a:spcPct val="90000"/>
              </a:lnSpc>
              <a:spcBef>
                <a:spcPct val="0"/>
              </a:spcBef>
              <a:buNone/>
              <a:defRPr sz="21100" kern="1200">
                <a:solidFill>
                  <a:schemeClr val="tx1"/>
                </a:solidFill>
                <a:latin typeface="+mj-lt"/>
                <a:ea typeface="+mj-ea"/>
                <a:cs typeface="+mj-cs"/>
              </a:defRPr>
            </a:lvl1pPr>
          </a:lstStyle>
          <a:p>
            <a:r>
              <a:rPr lang="en-US" sz="1900" b="1" dirty="0">
                <a:solidFill>
                  <a:srgbClr val="2AAFE5"/>
                </a:solidFill>
                <a:effectLst>
                  <a:outerShdw blurRad="50800" dist="50800" dir="13560000" sx="0" sy="0" algn="ctr">
                    <a:srgbClr val="000000">
                      <a:alpha val="43130"/>
                    </a:srgbClr>
                  </a:outerShdw>
                </a:effectLst>
                <a:latin typeface="+mn-lt"/>
              </a:rPr>
              <a:t>Conversion Roux Y Gastric Bypass After Sleeve Gastrectomy Or One-Anastomosis Gastric Bypass For Gastroesophageal Reflux And Weight Regain</a:t>
            </a:r>
          </a:p>
        </p:txBody>
      </p:sp>
      <p:sp>
        <p:nvSpPr>
          <p:cNvPr id="18" name="CasellaDiTesto 17">
            <a:extLst>
              <a:ext uri="{FF2B5EF4-FFF2-40B4-BE49-F238E27FC236}">
                <a16:creationId xmlns:a16="http://schemas.microsoft.com/office/drawing/2014/main" id="{77767367-4AB3-EE9F-EBDF-29E14D2F2E8F}"/>
              </a:ext>
            </a:extLst>
          </p:cNvPr>
          <p:cNvSpPr txBox="1"/>
          <p:nvPr/>
        </p:nvSpPr>
        <p:spPr>
          <a:xfrm>
            <a:off x="5466500" y="907612"/>
            <a:ext cx="1492460" cy="369332"/>
          </a:xfrm>
          <a:prstGeom prst="rect">
            <a:avLst/>
          </a:prstGeom>
          <a:noFill/>
        </p:spPr>
        <p:txBody>
          <a:bodyPr wrap="none" rtlCol="0">
            <a:spAutoFit/>
          </a:bodyPr>
          <a:lstStyle/>
          <a:p>
            <a:r>
              <a:rPr lang="it-IT" sz="1800" b="1" dirty="0">
                <a:solidFill>
                  <a:srgbClr val="0F377F"/>
                </a:solidFill>
                <a:latin typeface="+mj-lt"/>
                <a:ea typeface="+mj-ea"/>
                <a:cs typeface="+mj-cs"/>
              </a:rPr>
              <a:t>BACKGROUND</a:t>
            </a:r>
            <a:endParaRPr lang="en-GB" dirty="0"/>
          </a:p>
        </p:txBody>
      </p:sp>
      <p:sp>
        <p:nvSpPr>
          <p:cNvPr id="2" name="CasellaDiTesto 1">
            <a:extLst>
              <a:ext uri="{FF2B5EF4-FFF2-40B4-BE49-F238E27FC236}">
                <a16:creationId xmlns:a16="http://schemas.microsoft.com/office/drawing/2014/main" id="{F37B3A7B-659B-7927-9FE2-BA1E6BA087AE}"/>
              </a:ext>
            </a:extLst>
          </p:cNvPr>
          <p:cNvSpPr txBox="1"/>
          <p:nvPr/>
        </p:nvSpPr>
        <p:spPr>
          <a:xfrm>
            <a:off x="495300" y="1439237"/>
            <a:ext cx="11155417" cy="1068754"/>
          </a:xfrm>
          <a:prstGeom prst="rect">
            <a:avLst/>
          </a:prstGeom>
          <a:noFill/>
          <a:ln>
            <a:solidFill>
              <a:srgbClr val="0F377F"/>
            </a:solidFill>
          </a:ln>
        </p:spPr>
        <p:txBody>
          <a:bodyPr wrap="square" rtlCol="0">
            <a:spAutoFit/>
          </a:bodyPr>
          <a:lstStyle/>
          <a:p>
            <a:pPr>
              <a:lnSpc>
                <a:spcPts val="2500"/>
              </a:lnSpc>
            </a:pPr>
            <a:r>
              <a:rPr lang="en-US" sz="2800" b="1" dirty="0">
                <a:solidFill>
                  <a:srgbClr val="0F377F"/>
                </a:solidFill>
                <a:latin typeface="+mj-lt"/>
                <a:ea typeface="+mj-ea"/>
                <a:cs typeface="+mj-cs"/>
              </a:rPr>
              <a:t>Hiatal hernia (HH) and Gastro-Esophageal Reflux Disease (GERD) are often concomitant conditions and are more frequent in obese patients than in non-obese patients </a:t>
            </a:r>
            <a:r>
              <a:rPr lang="en-US" sz="1000" b="1" dirty="0">
                <a:solidFill>
                  <a:srgbClr val="0F377F"/>
                </a:solidFill>
                <a:latin typeface="+mj-lt"/>
                <a:ea typeface="+mj-ea"/>
                <a:cs typeface="+mj-cs"/>
              </a:rPr>
              <a:t>1</a:t>
            </a:r>
            <a:endParaRPr lang="en-US" sz="1800" b="1" dirty="0">
              <a:solidFill>
                <a:srgbClr val="0F377F"/>
              </a:solidFill>
              <a:latin typeface="+mj-lt"/>
              <a:ea typeface="+mj-ea"/>
              <a:cs typeface="+mj-cs"/>
            </a:endParaRPr>
          </a:p>
        </p:txBody>
      </p:sp>
      <p:sp>
        <p:nvSpPr>
          <p:cNvPr id="5" name="CasellaDiTesto 4">
            <a:extLst>
              <a:ext uri="{FF2B5EF4-FFF2-40B4-BE49-F238E27FC236}">
                <a16:creationId xmlns:a16="http://schemas.microsoft.com/office/drawing/2014/main" id="{206D43EC-9A83-87DE-B4AA-FBDBE11BD750}"/>
              </a:ext>
            </a:extLst>
          </p:cNvPr>
          <p:cNvSpPr txBox="1"/>
          <p:nvPr/>
        </p:nvSpPr>
        <p:spPr>
          <a:xfrm>
            <a:off x="495299" y="2620854"/>
            <a:ext cx="11155417" cy="427553"/>
          </a:xfrm>
          <a:prstGeom prst="rect">
            <a:avLst/>
          </a:prstGeom>
          <a:noFill/>
          <a:ln>
            <a:solidFill>
              <a:srgbClr val="0F377F"/>
            </a:solidFill>
          </a:ln>
        </p:spPr>
        <p:txBody>
          <a:bodyPr wrap="square" rtlCol="0">
            <a:spAutoFit/>
          </a:bodyPr>
          <a:lstStyle/>
          <a:p>
            <a:pPr>
              <a:lnSpc>
                <a:spcPts val="2500"/>
              </a:lnSpc>
            </a:pPr>
            <a:r>
              <a:rPr lang="en-US" sz="2800" b="1" dirty="0">
                <a:solidFill>
                  <a:srgbClr val="0F377F"/>
                </a:solidFill>
                <a:latin typeface="+mj-lt"/>
                <a:ea typeface="+mj-ea"/>
                <a:cs typeface="+mj-cs"/>
              </a:rPr>
              <a:t>The HH rate in obese patient ranges from 5 to 50% </a:t>
            </a:r>
            <a:r>
              <a:rPr lang="en-US" sz="1000" b="1" dirty="0">
                <a:solidFill>
                  <a:srgbClr val="0F377F"/>
                </a:solidFill>
                <a:latin typeface="+mj-lt"/>
                <a:ea typeface="+mj-ea"/>
                <a:cs typeface="+mj-cs"/>
              </a:rPr>
              <a:t>2</a:t>
            </a:r>
            <a:endParaRPr lang="en-US" sz="1800" b="1" dirty="0">
              <a:solidFill>
                <a:srgbClr val="0F377F"/>
              </a:solidFill>
              <a:latin typeface="+mj-lt"/>
              <a:ea typeface="+mj-ea"/>
              <a:cs typeface="+mj-cs"/>
            </a:endParaRPr>
          </a:p>
        </p:txBody>
      </p:sp>
      <p:sp>
        <p:nvSpPr>
          <p:cNvPr id="7" name="CasellaDiTesto 6">
            <a:extLst>
              <a:ext uri="{FF2B5EF4-FFF2-40B4-BE49-F238E27FC236}">
                <a16:creationId xmlns:a16="http://schemas.microsoft.com/office/drawing/2014/main" id="{76D7EAEC-BD14-AC98-575B-B0217BA4A15F}"/>
              </a:ext>
            </a:extLst>
          </p:cNvPr>
          <p:cNvSpPr txBox="1"/>
          <p:nvPr/>
        </p:nvSpPr>
        <p:spPr>
          <a:xfrm>
            <a:off x="495298" y="3153001"/>
            <a:ext cx="11155417" cy="748154"/>
          </a:xfrm>
          <a:prstGeom prst="rect">
            <a:avLst/>
          </a:prstGeom>
          <a:noFill/>
          <a:ln>
            <a:solidFill>
              <a:srgbClr val="0F377F"/>
            </a:solidFill>
          </a:ln>
        </p:spPr>
        <p:txBody>
          <a:bodyPr wrap="square" rtlCol="0">
            <a:spAutoFit/>
          </a:bodyPr>
          <a:lstStyle/>
          <a:p>
            <a:pPr>
              <a:lnSpc>
                <a:spcPts val="2500"/>
              </a:lnSpc>
            </a:pPr>
            <a:r>
              <a:rPr lang="en-US" sz="2800" b="1" dirty="0">
                <a:solidFill>
                  <a:srgbClr val="0F377F"/>
                </a:solidFill>
                <a:latin typeface="+mj-lt"/>
                <a:ea typeface="+mj-ea"/>
                <a:cs typeface="+mj-cs"/>
              </a:rPr>
              <a:t>GERD, with or without HH, is present in 50-70% of obese patients candidates for bariatric surgery </a:t>
            </a:r>
            <a:r>
              <a:rPr lang="en-US" sz="1000" b="1" dirty="0">
                <a:solidFill>
                  <a:srgbClr val="0F377F"/>
                </a:solidFill>
                <a:latin typeface="+mj-lt"/>
                <a:ea typeface="+mj-ea"/>
                <a:cs typeface="+mj-cs"/>
              </a:rPr>
              <a:t>3</a:t>
            </a:r>
            <a:endParaRPr lang="en-US" sz="1800" b="1" dirty="0">
              <a:solidFill>
                <a:srgbClr val="0F377F"/>
              </a:solidFill>
              <a:latin typeface="+mj-lt"/>
              <a:ea typeface="+mj-ea"/>
              <a:cs typeface="+mj-cs"/>
            </a:endParaRPr>
          </a:p>
        </p:txBody>
      </p:sp>
      <p:sp>
        <p:nvSpPr>
          <p:cNvPr id="11" name="CasellaDiTesto 10">
            <a:extLst>
              <a:ext uri="{FF2B5EF4-FFF2-40B4-BE49-F238E27FC236}">
                <a16:creationId xmlns:a16="http://schemas.microsoft.com/office/drawing/2014/main" id="{399BCEAA-6FD1-61CA-B217-47100D70CF8D}"/>
              </a:ext>
            </a:extLst>
          </p:cNvPr>
          <p:cNvSpPr txBox="1"/>
          <p:nvPr/>
        </p:nvSpPr>
        <p:spPr>
          <a:xfrm>
            <a:off x="495297" y="4021628"/>
            <a:ext cx="11155417" cy="1068754"/>
          </a:xfrm>
          <a:prstGeom prst="rect">
            <a:avLst/>
          </a:prstGeom>
          <a:noFill/>
          <a:ln>
            <a:solidFill>
              <a:srgbClr val="0F377F"/>
            </a:solidFill>
          </a:ln>
        </p:spPr>
        <p:txBody>
          <a:bodyPr wrap="square" rtlCol="0">
            <a:spAutoFit/>
          </a:bodyPr>
          <a:lstStyle/>
          <a:p>
            <a:pPr>
              <a:lnSpc>
                <a:spcPts val="2500"/>
              </a:lnSpc>
            </a:pPr>
            <a:r>
              <a:rPr lang="en-US" sz="2800" b="1" dirty="0">
                <a:solidFill>
                  <a:srgbClr val="0F377F"/>
                </a:solidFill>
                <a:latin typeface="+mj-lt"/>
                <a:ea typeface="+mj-ea"/>
                <a:cs typeface="+mj-cs"/>
              </a:rPr>
              <a:t>Laparoscopic sleeve gastrectomy (LSG) is the most commonly performed procedure for morbid obesity treatment , but its results in patients with GERD are still controversial </a:t>
            </a:r>
            <a:r>
              <a:rPr lang="en-US" sz="1000" b="1" dirty="0">
                <a:solidFill>
                  <a:srgbClr val="0F377F"/>
                </a:solidFill>
                <a:latin typeface="+mj-lt"/>
                <a:ea typeface="+mj-ea"/>
                <a:cs typeface="+mj-cs"/>
              </a:rPr>
              <a:t>4</a:t>
            </a:r>
            <a:endParaRPr lang="en-US" sz="1800" b="1" dirty="0">
              <a:solidFill>
                <a:srgbClr val="0F377F"/>
              </a:solidFill>
              <a:latin typeface="+mj-lt"/>
              <a:ea typeface="+mj-ea"/>
              <a:cs typeface="+mj-cs"/>
            </a:endParaRPr>
          </a:p>
        </p:txBody>
      </p:sp>
      <p:sp>
        <p:nvSpPr>
          <p:cNvPr id="15" name="CasellaDiTesto 14">
            <a:extLst>
              <a:ext uri="{FF2B5EF4-FFF2-40B4-BE49-F238E27FC236}">
                <a16:creationId xmlns:a16="http://schemas.microsoft.com/office/drawing/2014/main" id="{98F58765-46D0-9A2F-41C7-53737CF774DE}"/>
              </a:ext>
            </a:extLst>
          </p:cNvPr>
          <p:cNvSpPr txBox="1"/>
          <p:nvPr/>
        </p:nvSpPr>
        <p:spPr>
          <a:xfrm>
            <a:off x="-1" y="5320547"/>
            <a:ext cx="11650717" cy="1480534"/>
          </a:xfrm>
          <a:prstGeom prst="rect">
            <a:avLst/>
          </a:prstGeom>
          <a:noFill/>
        </p:spPr>
        <p:txBody>
          <a:bodyPr wrap="square">
            <a:spAutoFit/>
          </a:bodyPr>
          <a:lstStyle/>
          <a:p>
            <a:pPr>
              <a:lnSpc>
                <a:spcPts val="1800"/>
              </a:lnSpc>
            </a:pPr>
            <a:r>
              <a:rPr lang="it-IT" b="1" dirty="0">
                <a:solidFill>
                  <a:srgbClr val="0F377F"/>
                </a:solidFill>
                <a:latin typeface="+mj-lt"/>
                <a:ea typeface="+mj-ea"/>
                <a:cs typeface="+mj-cs"/>
              </a:rPr>
              <a:t>1 Soricelli E et al. Sleeve </a:t>
            </a:r>
            <a:r>
              <a:rPr lang="it-IT" b="1" dirty="0" err="1">
                <a:solidFill>
                  <a:srgbClr val="0F377F"/>
                </a:solidFill>
                <a:latin typeface="+mj-lt"/>
                <a:ea typeface="+mj-ea"/>
                <a:cs typeface="+mj-cs"/>
              </a:rPr>
              <a:t>gastrectomy</a:t>
            </a:r>
            <a:r>
              <a:rPr lang="it-IT" b="1" dirty="0">
                <a:solidFill>
                  <a:srgbClr val="0F377F"/>
                </a:solidFill>
                <a:latin typeface="+mj-lt"/>
                <a:ea typeface="+mj-ea"/>
                <a:cs typeface="+mj-cs"/>
              </a:rPr>
              <a:t> and </a:t>
            </a:r>
            <a:r>
              <a:rPr lang="it-IT" b="1" dirty="0" err="1">
                <a:solidFill>
                  <a:srgbClr val="0F377F"/>
                </a:solidFill>
                <a:latin typeface="+mj-lt"/>
                <a:ea typeface="+mj-ea"/>
                <a:cs typeface="+mj-cs"/>
              </a:rPr>
              <a:t>crural</a:t>
            </a:r>
            <a:r>
              <a:rPr lang="it-IT" b="1" dirty="0">
                <a:solidFill>
                  <a:srgbClr val="0F377F"/>
                </a:solidFill>
                <a:latin typeface="+mj-lt"/>
                <a:ea typeface="+mj-ea"/>
                <a:cs typeface="+mj-cs"/>
              </a:rPr>
              <a:t> </a:t>
            </a:r>
            <a:r>
              <a:rPr lang="it-IT" b="1" dirty="0" err="1">
                <a:solidFill>
                  <a:srgbClr val="0F377F"/>
                </a:solidFill>
                <a:latin typeface="+mj-lt"/>
                <a:ea typeface="+mj-ea"/>
                <a:cs typeface="+mj-cs"/>
              </a:rPr>
              <a:t>repair</a:t>
            </a:r>
            <a:r>
              <a:rPr lang="it-IT" b="1" dirty="0">
                <a:solidFill>
                  <a:srgbClr val="0F377F"/>
                </a:solidFill>
                <a:latin typeface="+mj-lt"/>
                <a:ea typeface="+mj-ea"/>
                <a:cs typeface="+mj-cs"/>
              </a:rPr>
              <a:t> in obese </a:t>
            </a:r>
            <a:r>
              <a:rPr lang="it-IT" b="1" dirty="0" err="1">
                <a:solidFill>
                  <a:srgbClr val="0F377F"/>
                </a:solidFill>
                <a:latin typeface="+mj-lt"/>
                <a:ea typeface="+mj-ea"/>
                <a:cs typeface="+mj-cs"/>
              </a:rPr>
              <a:t>patients</a:t>
            </a:r>
            <a:r>
              <a:rPr lang="it-IT" b="1" dirty="0">
                <a:solidFill>
                  <a:srgbClr val="0F377F"/>
                </a:solidFill>
                <a:latin typeface="+mj-lt"/>
                <a:ea typeface="+mj-ea"/>
                <a:cs typeface="+mj-cs"/>
              </a:rPr>
              <a:t> with </a:t>
            </a:r>
            <a:r>
              <a:rPr lang="it-IT" b="1" dirty="0" err="1">
                <a:solidFill>
                  <a:srgbClr val="0F377F"/>
                </a:solidFill>
                <a:latin typeface="+mj-lt"/>
                <a:ea typeface="+mj-ea"/>
                <a:cs typeface="+mj-cs"/>
              </a:rPr>
              <a:t>gastroesophageal</a:t>
            </a:r>
            <a:r>
              <a:rPr lang="it-IT" b="1" dirty="0">
                <a:solidFill>
                  <a:srgbClr val="0F377F"/>
                </a:solidFill>
                <a:latin typeface="+mj-lt"/>
                <a:ea typeface="+mj-ea"/>
                <a:cs typeface="+mj-cs"/>
              </a:rPr>
              <a:t> </a:t>
            </a:r>
            <a:r>
              <a:rPr lang="it-IT" b="1" dirty="0" err="1">
                <a:solidFill>
                  <a:srgbClr val="0F377F"/>
                </a:solidFill>
                <a:latin typeface="+mj-lt"/>
                <a:ea typeface="+mj-ea"/>
                <a:cs typeface="+mj-cs"/>
              </a:rPr>
              <a:t>reflux</a:t>
            </a:r>
            <a:r>
              <a:rPr lang="it-IT" b="1" dirty="0">
                <a:solidFill>
                  <a:srgbClr val="0F377F"/>
                </a:solidFill>
                <a:latin typeface="+mj-lt"/>
                <a:ea typeface="+mj-ea"/>
                <a:cs typeface="+mj-cs"/>
              </a:rPr>
              <a:t> </a:t>
            </a:r>
            <a:r>
              <a:rPr lang="it-IT" b="1" dirty="0" err="1">
                <a:solidFill>
                  <a:srgbClr val="0F377F"/>
                </a:solidFill>
                <a:latin typeface="+mj-lt"/>
                <a:ea typeface="+mj-ea"/>
                <a:cs typeface="+mj-cs"/>
              </a:rPr>
              <a:t>disease</a:t>
            </a:r>
            <a:r>
              <a:rPr lang="it-IT" b="1" dirty="0">
                <a:solidFill>
                  <a:srgbClr val="0F377F"/>
                </a:solidFill>
                <a:latin typeface="+mj-lt"/>
                <a:ea typeface="+mj-ea"/>
                <a:cs typeface="+mj-cs"/>
              </a:rPr>
              <a:t> and/or </a:t>
            </a:r>
            <a:r>
              <a:rPr lang="it-IT" b="1" dirty="0" err="1">
                <a:solidFill>
                  <a:srgbClr val="0F377F"/>
                </a:solidFill>
                <a:latin typeface="+mj-lt"/>
                <a:ea typeface="+mj-ea"/>
                <a:cs typeface="+mj-cs"/>
              </a:rPr>
              <a:t>hiatal</a:t>
            </a:r>
            <a:r>
              <a:rPr lang="it-IT" b="1" dirty="0">
                <a:solidFill>
                  <a:srgbClr val="0F377F"/>
                </a:solidFill>
                <a:latin typeface="+mj-lt"/>
                <a:ea typeface="+mj-ea"/>
                <a:cs typeface="+mj-cs"/>
              </a:rPr>
              <a:t> </a:t>
            </a:r>
            <a:r>
              <a:rPr lang="it-IT" b="1" dirty="0" err="1">
                <a:solidFill>
                  <a:srgbClr val="0F377F"/>
                </a:solidFill>
                <a:latin typeface="+mj-lt"/>
                <a:ea typeface="+mj-ea"/>
                <a:cs typeface="+mj-cs"/>
              </a:rPr>
              <a:t>hernia</a:t>
            </a:r>
            <a:r>
              <a:rPr lang="it-IT" b="1" dirty="0">
                <a:solidFill>
                  <a:srgbClr val="0F377F"/>
                </a:solidFill>
                <a:latin typeface="+mj-lt"/>
                <a:ea typeface="+mj-ea"/>
                <a:cs typeface="+mj-cs"/>
              </a:rPr>
              <a:t>. </a:t>
            </a:r>
            <a:r>
              <a:rPr lang="it-IT" b="1" dirty="0" err="1">
                <a:solidFill>
                  <a:srgbClr val="0F377F"/>
                </a:solidFill>
                <a:latin typeface="+mj-lt"/>
                <a:ea typeface="+mj-ea"/>
                <a:cs typeface="+mj-cs"/>
              </a:rPr>
              <a:t>Surg</a:t>
            </a:r>
            <a:r>
              <a:rPr lang="it-IT" b="1" dirty="0">
                <a:solidFill>
                  <a:srgbClr val="0F377F"/>
                </a:solidFill>
                <a:latin typeface="+mj-lt"/>
                <a:ea typeface="+mj-ea"/>
                <a:cs typeface="+mj-cs"/>
              </a:rPr>
              <a:t> </a:t>
            </a:r>
            <a:r>
              <a:rPr lang="it-IT" b="1" dirty="0" err="1">
                <a:solidFill>
                  <a:srgbClr val="0F377F"/>
                </a:solidFill>
                <a:latin typeface="+mj-lt"/>
                <a:ea typeface="+mj-ea"/>
                <a:cs typeface="+mj-cs"/>
              </a:rPr>
              <a:t>Obes</a:t>
            </a:r>
            <a:r>
              <a:rPr lang="it-IT" b="1" dirty="0">
                <a:solidFill>
                  <a:srgbClr val="0F377F"/>
                </a:solidFill>
                <a:latin typeface="+mj-lt"/>
                <a:ea typeface="+mj-ea"/>
                <a:cs typeface="+mj-cs"/>
              </a:rPr>
              <a:t> </a:t>
            </a:r>
            <a:r>
              <a:rPr lang="it-IT" b="1" dirty="0" err="1">
                <a:solidFill>
                  <a:srgbClr val="0F377F"/>
                </a:solidFill>
                <a:latin typeface="+mj-lt"/>
                <a:ea typeface="+mj-ea"/>
                <a:cs typeface="+mj-cs"/>
              </a:rPr>
              <a:t>Relat</a:t>
            </a:r>
            <a:r>
              <a:rPr lang="it-IT" b="1" dirty="0">
                <a:solidFill>
                  <a:srgbClr val="0F377F"/>
                </a:solidFill>
                <a:latin typeface="+mj-lt"/>
                <a:ea typeface="+mj-ea"/>
                <a:cs typeface="+mj-cs"/>
              </a:rPr>
              <a:t> </a:t>
            </a:r>
            <a:r>
              <a:rPr lang="it-IT" b="1" dirty="0" err="1">
                <a:solidFill>
                  <a:srgbClr val="0F377F"/>
                </a:solidFill>
                <a:latin typeface="+mj-lt"/>
                <a:ea typeface="+mj-ea"/>
                <a:cs typeface="+mj-cs"/>
              </a:rPr>
              <a:t>Dis</a:t>
            </a:r>
            <a:r>
              <a:rPr lang="it-IT" b="1" dirty="0">
                <a:solidFill>
                  <a:srgbClr val="0F377F"/>
                </a:solidFill>
                <a:latin typeface="+mj-lt"/>
                <a:ea typeface="+mj-ea"/>
                <a:cs typeface="+mj-cs"/>
              </a:rPr>
              <a:t>. 2013 </a:t>
            </a:r>
            <a:br>
              <a:rPr lang="it-IT" b="1" dirty="0">
                <a:solidFill>
                  <a:srgbClr val="0F377F"/>
                </a:solidFill>
                <a:latin typeface="+mj-lt"/>
                <a:ea typeface="+mj-ea"/>
                <a:cs typeface="+mj-cs"/>
              </a:rPr>
            </a:br>
            <a:r>
              <a:rPr lang="it-IT" b="1" dirty="0">
                <a:solidFill>
                  <a:srgbClr val="0F377F"/>
                </a:solidFill>
                <a:latin typeface="+mj-lt"/>
                <a:ea typeface="+mj-ea"/>
                <a:cs typeface="+mj-cs"/>
              </a:rPr>
              <a:t>2 </a:t>
            </a:r>
            <a:r>
              <a:rPr lang="it-IT" b="1" dirty="0" err="1">
                <a:solidFill>
                  <a:srgbClr val="0F377F"/>
                </a:solidFill>
                <a:latin typeface="+mj-lt"/>
                <a:ea typeface="+mj-ea"/>
                <a:cs typeface="+mj-cs"/>
              </a:rPr>
              <a:t>Reynoso</a:t>
            </a:r>
            <a:r>
              <a:rPr lang="it-IT" b="1" dirty="0">
                <a:solidFill>
                  <a:srgbClr val="0F377F"/>
                </a:solidFill>
                <a:latin typeface="+mj-lt"/>
                <a:ea typeface="+mj-ea"/>
                <a:cs typeface="+mj-cs"/>
              </a:rPr>
              <a:t> JF et al. </a:t>
            </a:r>
            <a:r>
              <a:rPr lang="it-IT" b="1" dirty="0" err="1">
                <a:solidFill>
                  <a:srgbClr val="0F377F"/>
                </a:solidFill>
                <a:latin typeface="+mj-lt"/>
                <a:ea typeface="+mj-ea"/>
                <a:cs typeface="+mj-cs"/>
              </a:rPr>
              <a:t>Primary</a:t>
            </a:r>
            <a:r>
              <a:rPr lang="it-IT" b="1" dirty="0">
                <a:solidFill>
                  <a:srgbClr val="0F377F"/>
                </a:solidFill>
                <a:latin typeface="+mj-lt"/>
                <a:ea typeface="+mj-ea"/>
                <a:cs typeface="+mj-cs"/>
              </a:rPr>
              <a:t> and </a:t>
            </a:r>
            <a:r>
              <a:rPr lang="it-IT" b="1" dirty="0" err="1">
                <a:solidFill>
                  <a:srgbClr val="0F377F"/>
                </a:solidFill>
                <a:latin typeface="+mj-lt"/>
                <a:ea typeface="+mj-ea"/>
                <a:cs typeface="+mj-cs"/>
              </a:rPr>
              <a:t>revisional</a:t>
            </a:r>
            <a:r>
              <a:rPr lang="it-IT" b="1" dirty="0">
                <a:solidFill>
                  <a:srgbClr val="0F377F"/>
                </a:solidFill>
                <a:latin typeface="+mj-lt"/>
                <a:ea typeface="+mj-ea"/>
                <a:cs typeface="+mj-cs"/>
              </a:rPr>
              <a:t> </a:t>
            </a:r>
            <a:r>
              <a:rPr lang="it-IT" b="1" dirty="0" err="1">
                <a:solidFill>
                  <a:srgbClr val="0F377F"/>
                </a:solidFill>
                <a:latin typeface="+mj-lt"/>
                <a:ea typeface="+mj-ea"/>
                <a:cs typeface="+mj-cs"/>
              </a:rPr>
              <a:t>laparoscopic</a:t>
            </a:r>
            <a:r>
              <a:rPr lang="it-IT" b="1" dirty="0">
                <a:solidFill>
                  <a:srgbClr val="0F377F"/>
                </a:solidFill>
                <a:latin typeface="+mj-lt"/>
                <a:ea typeface="+mj-ea"/>
                <a:cs typeface="+mj-cs"/>
              </a:rPr>
              <a:t> </a:t>
            </a:r>
            <a:r>
              <a:rPr lang="it-IT" b="1" dirty="0" err="1">
                <a:solidFill>
                  <a:srgbClr val="0F377F"/>
                </a:solidFill>
                <a:latin typeface="+mj-lt"/>
                <a:ea typeface="+mj-ea"/>
                <a:cs typeface="+mj-cs"/>
              </a:rPr>
              <a:t>adjustable</a:t>
            </a:r>
            <a:r>
              <a:rPr lang="it-IT" b="1" dirty="0">
                <a:solidFill>
                  <a:srgbClr val="0F377F"/>
                </a:solidFill>
                <a:latin typeface="+mj-lt"/>
                <a:ea typeface="+mj-ea"/>
                <a:cs typeface="+mj-cs"/>
              </a:rPr>
              <a:t> </a:t>
            </a:r>
            <a:r>
              <a:rPr lang="it-IT" b="1" dirty="0" err="1">
                <a:solidFill>
                  <a:srgbClr val="0F377F"/>
                </a:solidFill>
                <a:latin typeface="+mj-lt"/>
                <a:ea typeface="+mj-ea"/>
                <a:cs typeface="+mj-cs"/>
              </a:rPr>
              <a:t>gastric</a:t>
            </a:r>
            <a:r>
              <a:rPr lang="it-IT" b="1" dirty="0">
                <a:solidFill>
                  <a:srgbClr val="0F377F"/>
                </a:solidFill>
                <a:latin typeface="+mj-lt"/>
                <a:ea typeface="+mj-ea"/>
                <a:cs typeface="+mj-cs"/>
              </a:rPr>
              <a:t> band placement in </a:t>
            </a:r>
            <a:r>
              <a:rPr lang="it-IT" b="1" dirty="0" err="1">
                <a:solidFill>
                  <a:srgbClr val="0F377F"/>
                </a:solidFill>
                <a:latin typeface="+mj-lt"/>
                <a:ea typeface="+mj-ea"/>
                <a:cs typeface="+mj-cs"/>
              </a:rPr>
              <a:t>patients</a:t>
            </a:r>
            <a:r>
              <a:rPr lang="it-IT" b="1" dirty="0">
                <a:solidFill>
                  <a:srgbClr val="0F377F"/>
                </a:solidFill>
                <a:latin typeface="+mj-lt"/>
                <a:ea typeface="+mj-ea"/>
                <a:cs typeface="+mj-cs"/>
              </a:rPr>
              <a:t> with </a:t>
            </a:r>
            <a:r>
              <a:rPr lang="it-IT" b="1" dirty="0" err="1">
                <a:solidFill>
                  <a:srgbClr val="0F377F"/>
                </a:solidFill>
                <a:latin typeface="+mj-lt"/>
                <a:ea typeface="+mj-ea"/>
                <a:cs typeface="+mj-cs"/>
              </a:rPr>
              <a:t>hiatal</a:t>
            </a:r>
            <a:r>
              <a:rPr lang="it-IT" b="1" dirty="0">
                <a:solidFill>
                  <a:srgbClr val="0F377F"/>
                </a:solidFill>
                <a:latin typeface="+mj-lt"/>
                <a:ea typeface="+mj-ea"/>
                <a:cs typeface="+mj-cs"/>
              </a:rPr>
              <a:t> </a:t>
            </a:r>
            <a:r>
              <a:rPr lang="it-IT" b="1" dirty="0" err="1">
                <a:solidFill>
                  <a:srgbClr val="0F377F"/>
                </a:solidFill>
                <a:latin typeface="+mj-lt"/>
                <a:ea typeface="+mj-ea"/>
                <a:cs typeface="+mj-cs"/>
              </a:rPr>
              <a:t>hernia</a:t>
            </a:r>
            <a:r>
              <a:rPr lang="it-IT" b="1" dirty="0">
                <a:solidFill>
                  <a:srgbClr val="0F377F"/>
                </a:solidFill>
                <a:latin typeface="+mj-lt"/>
                <a:ea typeface="+mj-ea"/>
                <a:cs typeface="+mj-cs"/>
              </a:rPr>
              <a:t>. </a:t>
            </a:r>
            <a:r>
              <a:rPr lang="it-IT" b="1" dirty="0" err="1">
                <a:solidFill>
                  <a:srgbClr val="0F377F"/>
                </a:solidFill>
                <a:latin typeface="+mj-lt"/>
                <a:ea typeface="+mj-ea"/>
                <a:cs typeface="+mj-cs"/>
              </a:rPr>
              <a:t>Surg</a:t>
            </a:r>
            <a:r>
              <a:rPr lang="it-IT" b="1" dirty="0">
                <a:solidFill>
                  <a:srgbClr val="0F377F"/>
                </a:solidFill>
                <a:latin typeface="+mj-lt"/>
                <a:ea typeface="+mj-ea"/>
                <a:cs typeface="+mj-cs"/>
              </a:rPr>
              <a:t> </a:t>
            </a:r>
            <a:r>
              <a:rPr lang="it-IT" b="1" dirty="0" err="1">
                <a:solidFill>
                  <a:srgbClr val="0F377F"/>
                </a:solidFill>
                <a:latin typeface="+mj-lt"/>
                <a:ea typeface="+mj-ea"/>
                <a:cs typeface="+mj-cs"/>
              </a:rPr>
              <a:t>Obes</a:t>
            </a:r>
            <a:r>
              <a:rPr lang="it-IT" b="1" dirty="0">
                <a:solidFill>
                  <a:srgbClr val="0F377F"/>
                </a:solidFill>
                <a:latin typeface="+mj-lt"/>
                <a:ea typeface="+mj-ea"/>
                <a:cs typeface="+mj-cs"/>
              </a:rPr>
              <a:t> </a:t>
            </a:r>
            <a:r>
              <a:rPr lang="it-IT" b="1" dirty="0" err="1">
                <a:solidFill>
                  <a:srgbClr val="0F377F"/>
                </a:solidFill>
                <a:latin typeface="+mj-lt"/>
                <a:ea typeface="+mj-ea"/>
                <a:cs typeface="+mj-cs"/>
              </a:rPr>
              <a:t>Relat</a:t>
            </a:r>
            <a:r>
              <a:rPr lang="it-IT" b="1" dirty="0">
                <a:solidFill>
                  <a:srgbClr val="0F377F"/>
                </a:solidFill>
                <a:latin typeface="+mj-lt"/>
                <a:ea typeface="+mj-ea"/>
                <a:cs typeface="+mj-cs"/>
              </a:rPr>
              <a:t> </a:t>
            </a:r>
            <a:r>
              <a:rPr lang="it-IT" b="1" dirty="0" err="1">
                <a:solidFill>
                  <a:srgbClr val="0F377F"/>
                </a:solidFill>
                <a:latin typeface="+mj-lt"/>
                <a:ea typeface="+mj-ea"/>
                <a:cs typeface="+mj-cs"/>
              </a:rPr>
              <a:t>Dis</a:t>
            </a:r>
            <a:r>
              <a:rPr lang="it-IT" b="1" dirty="0">
                <a:solidFill>
                  <a:srgbClr val="0F377F"/>
                </a:solidFill>
                <a:latin typeface="+mj-lt"/>
                <a:ea typeface="+mj-ea"/>
                <a:cs typeface="+mj-cs"/>
              </a:rPr>
              <a:t>. 2011 </a:t>
            </a:r>
            <a:br>
              <a:rPr lang="it-IT" b="1" dirty="0">
                <a:solidFill>
                  <a:srgbClr val="0F377F"/>
                </a:solidFill>
                <a:latin typeface="+mj-lt"/>
                <a:ea typeface="+mj-ea"/>
                <a:cs typeface="+mj-cs"/>
              </a:rPr>
            </a:br>
            <a:r>
              <a:rPr lang="it-IT" b="1" dirty="0">
                <a:solidFill>
                  <a:srgbClr val="0F377F"/>
                </a:solidFill>
                <a:latin typeface="+mj-lt"/>
                <a:ea typeface="+mj-ea"/>
                <a:cs typeface="+mj-cs"/>
              </a:rPr>
              <a:t>3 Che F et al. </a:t>
            </a:r>
            <a:r>
              <a:rPr lang="it-IT" b="1" dirty="0" err="1">
                <a:solidFill>
                  <a:srgbClr val="0F377F"/>
                </a:solidFill>
                <a:latin typeface="+mj-lt"/>
                <a:ea typeface="+mj-ea"/>
                <a:cs typeface="+mj-cs"/>
              </a:rPr>
              <a:t>Prevalence</a:t>
            </a:r>
            <a:r>
              <a:rPr lang="it-IT" b="1" dirty="0">
                <a:solidFill>
                  <a:srgbClr val="0F377F"/>
                </a:solidFill>
                <a:latin typeface="+mj-lt"/>
                <a:ea typeface="+mj-ea"/>
                <a:cs typeface="+mj-cs"/>
              </a:rPr>
              <a:t> of </a:t>
            </a:r>
            <a:r>
              <a:rPr lang="it-IT" b="1" dirty="0" err="1">
                <a:solidFill>
                  <a:srgbClr val="0F377F"/>
                </a:solidFill>
                <a:latin typeface="+mj-lt"/>
                <a:ea typeface="+mj-ea"/>
                <a:cs typeface="+mj-cs"/>
              </a:rPr>
              <a:t>hiatal</a:t>
            </a:r>
            <a:r>
              <a:rPr lang="it-IT" b="1" dirty="0">
                <a:solidFill>
                  <a:srgbClr val="0F377F"/>
                </a:solidFill>
                <a:latin typeface="+mj-lt"/>
                <a:ea typeface="+mj-ea"/>
                <a:cs typeface="+mj-cs"/>
              </a:rPr>
              <a:t> </a:t>
            </a:r>
            <a:r>
              <a:rPr lang="it-IT" b="1" dirty="0" err="1">
                <a:solidFill>
                  <a:srgbClr val="0F377F"/>
                </a:solidFill>
                <a:latin typeface="+mj-lt"/>
                <a:ea typeface="+mj-ea"/>
                <a:cs typeface="+mj-cs"/>
              </a:rPr>
              <a:t>hernia</a:t>
            </a:r>
            <a:r>
              <a:rPr lang="it-IT" b="1" dirty="0">
                <a:solidFill>
                  <a:srgbClr val="0F377F"/>
                </a:solidFill>
                <a:latin typeface="+mj-lt"/>
                <a:ea typeface="+mj-ea"/>
                <a:cs typeface="+mj-cs"/>
              </a:rPr>
              <a:t> in the </a:t>
            </a:r>
            <a:r>
              <a:rPr lang="it-IT" b="1" dirty="0" err="1">
                <a:solidFill>
                  <a:srgbClr val="0F377F"/>
                </a:solidFill>
                <a:latin typeface="+mj-lt"/>
                <a:ea typeface="+mj-ea"/>
                <a:cs typeface="+mj-cs"/>
              </a:rPr>
              <a:t>morbidly</a:t>
            </a:r>
            <a:r>
              <a:rPr lang="it-IT" b="1" dirty="0">
                <a:solidFill>
                  <a:srgbClr val="0F377F"/>
                </a:solidFill>
                <a:latin typeface="+mj-lt"/>
                <a:ea typeface="+mj-ea"/>
                <a:cs typeface="+mj-cs"/>
              </a:rPr>
              <a:t> obese. </a:t>
            </a:r>
            <a:r>
              <a:rPr lang="it-IT" b="1" dirty="0" err="1">
                <a:solidFill>
                  <a:srgbClr val="0F377F"/>
                </a:solidFill>
                <a:latin typeface="+mj-lt"/>
                <a:ea typeface="+mj-ea"/>
                <a:cs typeface="+mj-cs"/>
              </a:rPr>
              <a:t>Surg</a:t>
            </a:r>
            <a:r>
              <a:rPr lang="it-IT" b="1" dirty="0">
                <a:solidFill>
                  <a:srgbClr val="0F377F"/>
                </a:solidFill>
                <a:latin typeface="+mj-lt"/>
                <a:ea typeface="+mj-ea"/>
                <a:cs typeface="+mj-cs"/>
              </a:rPr>
              <a:t> </a:t>
            </a:r>
            <a:r>
              <a:rPr lang="it-IT" b="1" dirty="0" err="1">
                <a:solidFill>
                  <a:srgbClr val="0F377F"/>
                </a:solidFill>
                <a:latin typeface="+mj-lt"/>
                <a:ea typeface="+mj-ea"/>
                <a:cs typeface="+mj-cs"/>
              </a:rPr>
              <a:t>Obes</a:t>
            </a:r>
            <a:r>
              <a:rPr lang="it-IT" b="1" dirty="0">
                <a:solidFill>
                  <a:srgbClr val="0F377F"/>
                </a:solidFill>
                <a:latin typeface="+mj-lt"/>
                <a:ea typeface="+mj-ea"/>
                <a:cs typeface="+mj-cs"/>
              </a:rPr>
              <a:t> </a:t>
            </a:r>
            <a:r>
              <a:rPr lang="it-IT" b="1" dirty="0" err="1">
                <a:solidFill>
                  <a:srgbClr val="0F377F"/>
                </a:solidFill>
                <a:latin typeface="+mj-lt"/>
                <a:ea typeface="+mj-ea"/>
                <a:cs typeface="+mj-cs"/>
              </a:rPr>
              <a:t>Relat</a:t>
            </a:r>
            <a:r>
              <a:rPr lang="it-IT" b="1" dirty="0">
                <a:solidFill>
                  <a:srgbClr val="0F377F"/>
                </a:solidFill>
                <a:latin typeface="+mj-lt"/>
                <a:ea typeface="+mj-ea"/>
                <a:cs typeface="+mj-cs"/>
              </a:rPr>
              <a:t> </a:t>
            </a:r>
            <a:r>
              <a:rPr lang="it-IT" b="1" dirty="0" err="1">
                <a:solidFill>
                  <a:srgbClr val="0F377F"/>
                </a:solidFill>
                <a:latin typeface="+mj-lt"/>
                <a:ea typeface="+mj-ea"/>
                <a:cs typeface="+mj-cs"/>
              </a:rPr>
              <a:t>Dis</a:t>
            </a:r>
            <a:r>
              <a:rPr lang="it-IT" b="1" dirty="0">
                <a:solidFill>
                  <a:srgbClr val="0F377F"/>
                </a:solidFill>
                <a:latin typeface="+mj-lt"/>
                <a:ea typeface="+mj-ea"/>
                <a:cs typeface="+mj-cs"/>
              </a:rPr>
              <a:t>. 2013 </a:t>
            </a:r>
            <a:br>
              <a:rPr lang="it-IT" b="1" dirty="0">
                <a:solidFill>
                  <a:srgbClr val="0F377F"/>
                </a:solidFill>
                <a:latin typeface="+mj-lt"/>
                <a:ea typeface="+mj-ea"/>
                <a:cs typeface="+mj-cs"/>
              </a:rPr>
            </a:br>
            <a:r>
              <a:rPr lang="it-IT" b="1" dirty="0">
                <a:solidFill>
                  <a:srgbClr val="0F377F"/>
                </a:solidFill>
                <a:latin typeface="+mj-lt"/>
                <a:ea typeface="+mj-ea"/>
                <a:cs typeface="+mj-cs"/>
              </a:rPr>
              <a:t>4 </a:t>
            </a:r>
            <a:r>
              <a:rPr lang="it-IT" b="1" dirty="0" err="1">
                <a:solidFill>
                  <a:srgbClr val="0F377F"/>
                </a:solidFill>
                <a:latin typeface="+mj-lt"/>
                <a:ea typeface="+mj-ea"/>
                <a:cs typeface="+mj-cs"/>
              </a:rPr>
              <a:t>Chiu</a:t>
            </a:r>
            <a:r>
              <a:rPr lang="it-IT" b="1" dirty="0">
                <a:solidFill>
                  <a:srgbClr val="0F377F"/>
                </a:solidFill>
                <a:latin typeface="+mj-lt"/>
                <a:ea typeface="+mj-ea"/>
                <a:cs typeface="+mj-cs"/>
              </a:rPr>
              <a:t> S et al. </a:t>
            </a:r>
            <a:r>
              <a:rPr lang="it-IT" b="1" dirty="0" err="1">
                <a:solidFill>
                  <a:srgbClr val="0F377F"/>
                </a:solidFill>
                <a:latin typeface="+mj-lt"/>
                <a:ea typeface="+mj-ea"/>
                <a:cs typeface="+mj-cs"/>
              </a:rPr>
              <a:t>Effect</a:t>
            </a:r>
            <a:r>
              <a:rPr lang="it-IT" b="1" dirty="0">
                <a:solidFill>
                  <a:srgbClr val="0F377F"/>
                </a:solidFill>
                <a:latin typeface="+mj-lt"/>
                <a:ea typeface="+mj-ea"/>
                <a:cs typeface="+mj-cs"/>
              </a:rPr>
              <a:t> of sleeve </a:t>
            </a:r>
            <a:r>
              <a:rPr lang="it-IT" b="1" dirty="0" err="1">
                <a:solidFill>
                  <a:srgbClr val="0F377F"/>
                </a:solidFill>
                <a:latin typeface="+mj-lt"/>
                <a:ea typeface="+mj-ea"/>
                <a:cs typeface="+mj-cs"/>
              </a:rPr>
              <a:t>gastrectomy</a:t>
            </a:r>
            <a:r>
              <a:rPr lang="it-IT" b="1" dirty="0">
                <a:solidFill>
                  <a:srgbClr val="0F377F"/>
                </a:solidFill>
                <a:latin typeface="+mj-lt"/>
                <a:ea typeface="+mj-ea"/>
                <a:cs typeface="+mj-cs"/>
              </a:rPr>
              <a:t> on </a:t>
            </a:r>
            <a:r>
              <a:rPr lang="it-IT" b="1" dirty="0" err="1">
                <a:solidFill>
                  <a:srgbClr val="0F377F"/>
                </a:solidFill>
                <a:latin typeface="+mj-lt"/>
                <a:ea typeface="+mj-ea"/>
                <a:cs typeface="+mj-cs"/>
              </a:rPr>
              <a:t>gastroesophageal</a:t>
            </a:r>
            <a:r>
              <a:rPr lang="it-IT" b="1" dirty="0">
                <a:solidFill>
                  <a:srgbClr val="0F377F"/>
                </a:solidFill>
                <a:latin typeface="+mj-lt"/>
                <a:ea typeface="+mj-ea"/>
                <a:cs typeface="+mj-cs"/>
              </a:rPr>
              <a:t> </a:t>
            </a:r>
            <a:r>
              <a:rPr lang="it-IT" b="1" dirty="0" err="1">
                <a:solidFill>
                  <a:srgbClr val="0F377F"/>
                </a:solidFill>
                <a:latin typeface="+mj-lt"/>
                <a:ea typeface="+mj-ea"/>
                <a:cs typeface="+mj-cs"/>
              </a:rPr>
              <a:t>reflux</a:t>
            </a:r>
            <a:r>
              <a:rPr lang="it-IT" b="1" dirty="0">
                <a:solidFill>
                  <a:srgbClr val="0F377F"/>
                </a:solidFill>
                <a:latin typeface="+mj-lt"/>
                <a:ea typeface="+mj-ea"/>
                <a:cs typeface="+mj-cs"/>
              </a:rPr>
              <a:t> </a:t>
            </a:r>
            <a:r>
              <a:rPr lang="it-IT" b="1" dirty="0" err="1">
                <a:solidFill>
                  <a:srgbClr val="0F377F"/>
                </a:solidFill>
                <a:latin typeface="+mj-lt"/>
                <a:ea typeface="+mj-ea"/>
                <a:cs typeface="+mj-cs"/>
              </a:rPr>
              <a:t>disease</a:t>
            </a:r>
            <a:r>
              <a:rPr lang="it-IT" b="1" dirty="0">
                <a:solidFill>
                  <a:srgbClr val="0F377F"/>
                </a:solidFill>
                <a:latin typeface="+mj-lt"/>
                <a:ea typeface="+mj-ea"/>
                <a:cs typeface="+mj-cs"/>
              </a:rPr>
              <a:t>: a </a:t>
            </a:r>
            <a:r>
              <a:rPr lang="it-IT" b="1" dirty="0" err="1">
                <a:solidFill>
                  <a:srgbClr val="0F377F"/>
                </a:solidFill>
                <a:latin typeface="+mj-lt"/>
                <a:ea typeface="+mj-ea"/>
                <a:cs typeface="+mj-cs"/>
              </a:rPr>
              <a:t>systematic</a:t>
            </a:r>
            <a:r>
              <a:rPr lang="it-IT" b="1" dirty="0">
                <a:solidFill>
                  <a:srgbClr val="0F377F"/>
                </a:solidFill>
                <a:latin typeface="+mj-lt"/>
                <a:ea typeface="+mj-ea"/>
                <a:cs typeface="+mj-cs"/>
              </a:rPr>
              <a:t> review. </a:t>
            </a:r>
            <a:r>
              <a:rPr lang="it-IT" b="1" dirty="0" err="1">
                <a:solidFill>
                  <a:srgbClr val="0F377F"/>
                </a:solidFill>
                <a:latin typeface="+mj-lt"/>
                <a:ea typeface="+mj-ea"/>
                <a:cs typeface="+mj-cs"/>
              </a:rPr>
              <a:t>Surg</a:t>
            </a:r>
            <a:r>
              <a:rPr lang="it-IT" b="1" dirty="0">
                <a:solidFill>
                  <a:srgbClr val="0F377F"/>
                </a:solidFill>
                <a:latin typeface="+mj-lt"/>
                <a:ea typeface="+mj-ea"/>
                <a:cs typeface="+mj-cs"/>
              </a:rPr>
              <a:t> </a:t>
            </a:r>
            <a:r>
              <a:rPr lang="it-IT" b="1" dirty="0" err="1">
                <a:solidFill>
                  <a:srgbClr val="0F377F"/>
                </a:solidFill>
                <a:latin typeface="+mj-lt"/>
                <a:ea typeface="+mj-ea"/>
                <a:cs typeface="+mj-cs"/>
              </a:rPr>
              <a:t>Obes</a:t>
            </a:r>
            <a:r>
              <a:rPr lang="it-IT" b="1" dirty="0">
                <a:solidFill>
                  <a:srgbClr val="0F377F"/>
                </a:solidFill>
                <a:latin typeface="+mj-lt"/>
                <a:ea typeface="+mj-ea"/>
                <a:cs typeface="+mj-cs"/>
              </a:rPr>
              <a:t> </a:t>
            </a:r>
            <a:r>
              <a:rPr lang="it-IT" b="1" dirty="0" err="1">
                <a:solidFill>
                  <a:srgbClr val="0F377F"/>
                </a:solidFill>
                <a:latin typeface="+mj-lt"/>
                <a:ea typeface="+mj-ea"/>
                <a:cs typeface="+mj-cs"/>
              </a:rPr>
              <a:t>Relat</a:t>
            </a:r>
            <a:r>
              <a:rPr lang="it-IT" b="1" dirty="0">
                <a:solidFill>
                  <a:srgbClr val="0F377F"/>
                </a:solidFill>
                <a:latin typeface="+mj-lt"/>
                <a:ea typeface="+mj-ea"/>
                <a:cs typeface="+mj-cs"/>
              </a:rPr>
              <a:t> </a:t>
            </a:r>
            <a:r>
              <a:rPr lang="it-IT" b="1" dirty="0" err="1">
                <a:solidFill>
                  <a:srgbClr val="0F377F"/>
                </a:solidFill>
                <a:latin typeface="+mj-lt"/>
                <a:ea typeface="+mj-ea"/>
                <a:cs typeface="+mj-cs"/>
              </a:rPr>
              <a:t>Dis</a:t>
            </a:r>
            <a:r>
              <a:rPr lang="it-IT" b="1" dirty="0">
                <a:solidFill>
                  <a:srgbClr val="0F377F"/>
                </a:solidFill>
                <a:latin typeface="+mj-lt"/>
                <a:ea typeface="+mj-ea"/>
                <a:cs typeface="+mj-cs"/>
              </a:rPr>
              <a:t>. 2011</a:t>
            </a:r>
            <a:endParaRPr lang="en-GB" b="1" dirty="0">
              <a:solidFill>
                <a:srgbClr val="0F377F"/>
              </a:solidFill>
              <a:latin typeface="+mj-lt"/>
              <a:ea typeface="+mj-ea"/>
              <a:cs typeface="+mj-cs"/>
            </a:endParaRPr>
          </a:p>
        </p:txBody>
      </p:sp>
      <p:sp>
        <p:nvSpPr>
          <p:cNvPr id="3" name="Title 1">
            <a:extLst>
              <a:ext uri="{FF2B5EF4-FFF2-40B4-BE49-F238E27FC236}">
                <a16:creationId xmlns:a16="http://schemas.microsoft.com/office/drawing/2014/main" id="{1B8D0235-2FDA-1163-5D9D-79F98D1AD5D7}"/>
              </a:ext>
            </a:extLst>
          </p:cNvPr>
          <p:cNvSpPr txBox="1">
            <a:spLocks/>
          </p:cNvSpPr>
          <p:nvPr/>
        </p:nvSpPr>
        <p:spPr>
          <a:xfrm>
            <a:off x="0" y="489822"/>
            <a:ext cx="12192000" cy="242880"/>
          </a:xfrm>
          <a:prstGeom prst="rect">
            <a:avLst/>
          </a:prstGeom>
          <a:solidFill>
            <a:srgbClr val="2AAFE5"/>
          </a:solidFill>
          <a:ln w="50800">
            <a:noFill/>
          </a:ln>
        </p:spPr>
        <p:txBody>
          <a:bodyPr vert="horz" lIns="438912" tIns="219456" rIns="438912" bIns="219456" rtlCol="0" anchor="ctr">
            <a:noAutofit/>
          </a:bodyPr>
          <a:lstStyle>
            <a:lvl1pPr algn="ctr" defTabSz="4389120" rtl="0" eaLnBrk="1" latinLnBrk="0" hangingPunct="1">
              <a:lnSpc>
                <a:spcPct val="90000"/>
              </a:lnSpc>
              <a:spcBef>
                <a:spcPct val="0"/>
              </a:spcBef>
              <a:buNone/>
              <a:defRPr sz="21100" kern="1200">
                <a:solidFill>
                  <a:schemeClr val="tx1"/>
                </a:solidFill>
                <a:latin typeface="+mj-lt"/>
                <a:ea typeface="+mj-ea"/>
                <a:cs typeface="+mj-cs"/>
              </a:defRPr>
            </a:lvl1pPr>
          </a:lstStyle>
          <a:p>
            <a:r>
              <a:rPr lang="en-US" sz="1350" b="1" dirty="0" err="1">
                <a:solidFill>
                  <a:srgbClr val="0F377F"/>
                </a:solidFill>
              </a:rPr>
              <a:t>Germana</a:t>
            </a:r>
            <a:r>
              <a:rPr lang="en-US" sz="1350" b="1" dirty="0">
                <a:solidFill>
                  <a:srgbClr val="0F377F"/>
                </a:solidFill>
              </a:rPr>
              <a:t> G. Perrone, Massimo </a:t>
            </a:r>
            <a:r>
              <a:rPr lang="en-US" sz="1350" b="1" dirty="0" err="1">
                <a:solidFill>
                  <a:srgbClr val="0F377F"/>
                </a:solidFill>
              </a:rPr>
              <a:t>Chiaretti</a:t>
            </a:r>
            <a:r>
              <a:rPr lang="en-US" sz="1350" b="1" dirty="0">
                <a:solidFill>
                  <a:srgbClr val="0F377F"/>
                </a:solidFill>
              </a:rPr>
              <a:t>, Pietro </a:t>
            </a:r>
            <a:r>
              <a:rPr lang="en-US" sz="1350" b="1" dirty="0" err="1">
                <a:solidFill>
                  <a:srgbClr val="0F377F"/>
                </a:solidFill>
              </a:rPr>
              <a:t>Ursi</a:t>
            </a:r>
            <a:r>
              <a:rPr lang="en-US" sz="1350" b="1" dirty="0">
                <a:solidFill>
                  <a:srgbClr val="0F377F"/>
                </a:solidFill>
              </a:rPr>
              <a:t>, Silvia </a:t>
            </a:r>
            <a:r>
              <a:rPr lang="en-US" sz="1350" b="1" dirty="0" err="1">
                <a:solidFill>
                  <a:srgbClr val="0F377F"/>
                </a:solidFill>
              </a:rPr>
              <a:t>Quaresima</a:t>
            </a:r>
            <a:r>
              <a:rPr lang="en-US" sz="1350" b="1" dirty="0">
                <a:solidFill>
                  <a:srgbClr val="0F377F"/>
                </a:solidFill>
              </a:rPr>
              <a:t>, Alessandro M. Paganini – Sapienza University of Rome</a:t>
            </a:r>
          </a:p>
        </p:txBody>
      </p:sp>
    </p:spTree>
    <p:extLst>
      <p:ext uri="{BB962C8B-B14F-4D97-AF65-F5344CB8AC3E}">
        <p14:creationId xmlns:p14="http://schemas.microsoft.com/office/powerpoint/2010/main" val="121778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4000"/>
                            </p:stCondLst>
                            <p:childTnLst>
                              <p:par>
                                <p:cTn id="13" presetID="14" presetClass="entr" presetSubtype="10" fill="hold" grpId="0" nodeType="afterEffect">
                                  <p:stCondLst>
                                    <p:cond delay="300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7500"/>
                            </p:stCondLst>
                            <p:childTnLst>
                              <p:par>
                                <p:cTn id="17" presetID="14" presetClass="entr" presetSubtype="10" fill="hold" grpId="0" nodeType="afterEffect">
                                  <p:stCondLst>
                                    <p:cond delay="300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32CDE1-E79F-A960-3125-66BD874D224D}"/>
              </a:ext>
            </a:extLst>
          </p:cNvPr>
          <p:cNvSpPr txBox="1">
            <a:spLocks/>
          </p:cNvSpPr>
          <p:nvPr/>
        </p:nvSpPr>
        <p:spPr>
          <a:xfrm>
            <a:off x="0" y="10284"/>
            <a:ext cx="12192000" cy="457200"/>
          </a:xfrm>
          <a:prstGeom prst="rect">
            <a:avLst/>
          </a:prstGeom>
          <a:solidFill>
            <a:srgbClr val="0F377F"/>
          </a:solidFill>
          <a:ln w="50800">
            <a:noFill/>
          </a:ln>
        </p:spPr>
        <p:txBody>
          <a:bodyPr vert="horz" lIns="438912" tIns="219456" rIns="438912" bIns="219456" rtlCol="0" anchor="ctr">
            <a:noAutofit/>
          </a:bodyPr>
          <a:lstStyle>
            <a:lvl1pPr algn="ctr" defTabSz="4389120" rtl="0" eaLnBrk="1" latinLnBrk="0" hangingPunct="1">
              <a:lnSpc>
                <a:spcPct val="90000"/>
              </a:lnSpc>
              <a:spcBef>
                <a:spcPct val="0"/>
              </a:spcBef>
              <a:buNone/>
              <a:defRPr sz="21100" kern="1200">
                <a:solidFill>
                  <a:schemeClr val="tx1"/>
                </a:solidFill>
                <a:latin typeface="+mj-lt"/>
                <a:ea typeface="+mj-ea"/>
                <a:cs typeface="+mj-cs"/>
              </a:defRPr>
            </a:lvl1pPr>
          </a:lstStyle>
          <a:p>
            <a:r>
              <a:rPr lang="en-US" sz="1900" b="1" dirty="0">
                <a:solidFill>
                  <a:srgbClr val="2AAFE5"/>
                </a:solidFill>
                <a:effectLst>
                  <a:outerShdw blurRad="50800" dist="50800" dir="13560000" sx="0" sy="0" algn="ctr">
                    <a:srgbClr val="000000">
                      <a:alpha val="43130"/>
                    </a:srgbClr>
                  </a:outerShdw>
                </a:effectLst>
                <a:latin typeface="+mn-lt"/>
              </a:rPr>
              <a:t>Conversion Roux Y Gastric Bypass After Sleeve Gastrectomy Or One-Anastomosis Gastric Bypass For Gastroesophageal Reflux And Weight Regain</a:t>
            </a:r>
          </a:p>
        </p:txBody>
      </p:sp>
      <p:pic>
        <p:nvPicPr>
          <p:cNvPr id="2" name="Segnaposto contenuto 1">
            <a:extLst>
              <a:ext uri="{FF2B5EF4-FFF2-40B4-BE49-F238E27FC236}">
                <a16:creationId xmlns:a16="http://schemas.microsoft.com/office/drawing/2014/main" id="{CB5C3D21-44F1-3314-0454-1B8DED77FA53}"/>
              </a:ext>
            </a:extLst>
          </p:cNvPr>
          <p:cNvPicPr>
            <a:picLocks noChangeAspect="1"/>
          </p:cNvPicPr>
          <p:nvPr/>
        </p:nvPicPr>
        <p:blipFill>
          <a:blip r:embed="rId3"/>
          <a:stretch>
            <a:fillRect/>
          </a:stretch>
        </p:blipFill>
        <p:spPr>
          <a:xfrm>
            <a:off x="341586" y="2307282"/>
            <a:ext cx="6279802" cy="1870579"/>
          </a:xfrm>
          <a:prstGeom prst="rect">
            <a:avLst/>
          </a:prstGeom>
        </p:spPr>
      </p:pic>
      <p:pic>
        <p:nvPicPr>
          <p:cNvPr id="3" name="Segnaposto contenuto 2">
            <a:extLst>
              <a:ext uri="{FF2B5EF4-FFF2-40B4-BE49-F238E27FC236}">
                <a16:creationId xmlns:a16="http://schemas.microsoft.com/office/drawing/2014/main" id="{CE4868B8-1789-4656-C80E-7144D3339ED8}"/>
              </a:ext>
            </a:extLst>
          </p:cNvPr>
          <p:cNvPicPr>
            <a:picLocks noChangeAspect="1"/>
          </p:cNvPicPr>
          <p:nvPr/>
        </p:nvPicPr>
        <p:blipFill>
          <a:blip r:embed="rId4"/>
          <a:stretch>
            <a:fillRect/>
          </a:stretch>
        </p:blipFill>
        <p:spPr>
          <a:xfrm>
            <a:off x="6773816" y="748013"/>
            <a:ext cx="4963611" cy="5428950"/>
          </a:xfrm>
          <a:prstGeom prst="rect">
            <a:avLst/>
          </a:prstGeom>
        </p:spPr>
      </p:pic>
      <p:sp>
        <p:nvSpPr>
          <p:cNvPr id="4" name="Title 1">
            <a:extLst>
              <a:ext uri="{FF2B5EF4-FFF2-40B4-BE49-F238E27FC236}">
                <a16:creationId xmlns:a16="http://schemas.microsoft.com/office/drawing/2014/main" id="{792BA60E-4436-0066-1E04-D634A6D1DDE0}"/>
              </a:ext>
            </a:extLst>
          </p:cNvPr>
          <p:cNvSpPr txBox="1">
            <a:spLocks/>
          </p:cNvSpPr>
          <p:nvPr/>
        </p:nvSpPr>
        <p:spPr>
          <a:xfrm>
            <a:off x="0" y="489822"/>
            <a:ext cx="12192000" cy="242880"/>
          </a:xfrm>
          <a:prstGeom prst="rect">
            <a:avLst/>
          </a:prstGeom>
          <a:solidFill>
            <a:srgbClr val="2AAFE5"/>
          </a:solidFill>
          <a:ln w="50800">
            <a:noFill/>
          </a:ln>
        </p:spPr>
        <p:txBody>
          <a:bodyPr vert="horz" lIns="438912" tIns="219456" rIns="438912" bIns="219456" rtlCol="0" anchor="ctr">
            <a:noAutofit/>
          </a:bodyPr>
          <a:lstStyle>
            <a:lvl1pPr algn="ctr" defTabSz="4389120" rtl="0" eaLnBrk="1" latinLnBrk="0" hangingPunct="1">
              <a:lnSpc>
                <a:spcPct val="90000"/>
              </a:lnSpc>
              <a:spcBef>
                <a:spcPct val="0"/>
              </a:spcBef>
              <a:buNone/>
              <a:defRPr sz="21100" kern="1200">
                <a:solidFill>
                  <a:schemeClr val="tx1"/>
                </a:solidFill>
                <a:latin typeface="+mj-lt"/>
                <a:ea typeface="+mj-ea"/>
                <a:cs typeface="+mj-cs"/>
              </a:defRPr>
            </a:lvl1pPr>
          </a:lstStyle>
          <a:p>
            <a:r>
              <a:rPr lang="en-US" sz="1350" b="1" dirty="0" err="1">
                <a:solidFill>
                  <a:srgbClr val="0F377F"/>
                </a:solidFill>
              </a:rPr>
              <a:t>Germana</a:t>
            </a:r>
            <a:r>
              <a:rPr lang="en-US" sz="1350" b="1" dirty="0">
                <a:solidFill>
                  <a:srgbClr val="0F377F"/>
                </a:solidFill>
              </a:rPr>
              <a:t> G. Perrone, Massimo </a:t>
            </a:r>
            <a:r>
              <a:rPr lang="en-US" sz="1350" b="1" dirty="0" err="1">
                <a:solidFill>
                  <a:srgbClr val="0F377F"/>
                </a:solidFill>
              </a:rPr>
              <a:t>Chiaretti</a:t>
            </a:r>
            <a:r>
              <a:rPr lang="en-US" sz="1350" b="1" dirty="0">
                <a:solidFill>
                  <a:srgbClr val="0F377F"/>
                </a:solidFill>
              </a:rPr>
              <a:t>, Pietro </a:t>
            </a:r>
            <a:r>
              <a:rPr lang="en-US" sz="1350" b="1" dirty="0" err="1">
                <a:solidFill>
                  <a:srgbClr val="0F377F"/>
                </a:solidFill>
              </a:rPr>
              <a:t>Ursi</a:t>
            </a:r>
            <a:r>
              <a:rPr lang="en-US" sz="1350" b="1" dirty="0">
                <a:solidFill>
                  <a:srgbClr val="0F377F"/>
                </a:solidFill>
              </a:rPr>
              <a:t>, Silvia </a:t>
            </a:r>
            <a:r>
              <a:rPr lang="en-US" sz="1350" b="1" dirty="0" err="1">
                <a:solidFill>
                  <a:srgbClr val="0F377F"/>
                </a:solidFill>
              </a:rPr>
              <a:t>Quaresima</a:t>
            </a:r>
            <a:r>
              <a:rPr lang="en-US" sz="1350" b="1" dirty="0">
                <a:solidFill>
                  <a:srgbClr val="0F377F"/>
                </a:solidFill>
              </a:rPr>
              <a:t>, Alessandro M. Paganini – Sapienza University of Rome</a:t>
            </a:r>
          </a:p>
        </p:txBody>
      </p:sp>
    </p:spTree>
    <p:extLst>
      <p:ext uri="{BB962C8B-B14F-4D97-AF65-F5344CB8AC3E}">
        <p14:creationId xmlns:p14="http://schemas.microsoft.com/office/powerpoint/2010/main" val="310466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32CDE1-E79F-A960-3125-66BD874D224D}"/>
              </a:ext>
            </a:extLst>
          </p:cNvPr>
          <p:cNvSpPr txBox="1">
            <a:spLocks/>
          </p:cNvSpPr>
          <p:nvPr/>
        </p:nvSpPr>
        <p:spPr>
          <a:xfrm>
            <a:off x="0" y="10284"/>
            <a:ext cx="12192000" cy="457200"/>
          </a:xfrm>
          <a:prstGeom prst="rect">
            <a:avLst/>
          </a:prstGeom>
          <a:solidFill>
            <a:srgbClr val="0F377F"/>
          </a:solidFill>
          <a:ln w="50800">
            <a:noFill/>
          </a:ln>
        </p:spPr>
        <p:txBody>
          <a:bodyPr vert="horz" lIns="438912" tIns="219456" rIns="438912" bIns="219456" rtlCol="0" anchor="ctr">
            <a:noAutofit/>
          </a:bodyPr>
          <a:lstStyle>
            <a:lvl1pPr algn="ctr" defTabSz="4389120" rtl="0" eaLnBrk="1" latinLnBrk="0" hangingPunct="1">
              <a:lnSpc>
                <a:spcPct val="90000"/>
              </a:lnSpc>
              <a:spcBef>
                <a:spcPct val="0"/>
              </a:spcBef>
              <a:buNone/>
              <a:defRPr sz="21100" kern="1200">
                <a:solidFill>
                  <a:schemeClr val="tx1"/>
                </a:solidFill>
                <a:latin typeface="+mj-lt"/>
                <a:ea typeface="+mj-ea"/>
                <a:cs typeface="+mj-cs"/>
              </a:defRPr>
            </a:lvl1pPr>
          </a:lstStyle>
          <a:p>
            <a:r>
              <a:rPr lang="en-US" sz="1900" b="1" dirty="0">
                <a:solidFill>
                  <a:srgbClr val="2AAFE5"/>
                </a:solidFill>
                <a:effectLst>
                  <a:outerShdw blurRad="50800" dist="50800" dir="13560000" sx="0" sy="0" algn="ctr">
                    <a:srgbClr val="000000">
                      <a:alpha val="43130"/>
                    </a:srgbClr>
                  </a:outerShdw>
                </a:effectLst>
                <a:latin typeface="+mn-lt"/>
              </a:rPr>
              <a:t>Conversion Roux Y Gastric Bypass After Sleeve Gastrectomy Or One-Anastomosis Gastric Bypass For Gastroesophageal Reflux And Weight Regain</a:t>
            </a:r>
          </a:p>
        </p:txBody>
      </p:sp>
      <p:sp>
        <p:nvSpPr>
          <p:cNvPr id="18" name="CasellaDiTesto 17">
            <a:extLst>
              <a:ext uri="{FF2B5EF4-FFF2-40B4-BE49-F238E27FC236}">
                <a16:creationId xmlns:a16="http://schemas.microsoft.com/office/drawing/2014/main" id="{77767367-4AB3-EE9F-EBDF-29E14D2F2E8F}"/>
              </a:ext>
            </a:extLst>
          </p:cNvPr>
          <p:cNvSpPr txBox="1"/>
          <p:nvPr/>
        </p:nvSpPr>
        <p:spPr>
          <a:xfrm>
            <a:off x="4790386" y="901303"/>
            <a:ext cx="2611228" cy="369332"/>
          </a:xfrm>
          <a:prstGeom prst="rect">
            <a:avLst/>
          </a:prstGeom>
          <a:noFill/>
        </p:spPr>
        <p:txBody>
          <a:bodyPr wrap="none" rtlCol="0">
            <a:spAutoFit/>
          </a:bodyPr>
          <a:lstStyle/>
          <a:p>
            <a:r>
              <a:rPr lang="en-US" sz="1800" b="1" dirty="0">
                <a:solidFill>
                  <a:srgbClr val="0F377F"/>
                </a:solidFill>
                <a:latin typeface="+mj-lt"/>
                <a:ea typeface="+mj-ea"/>
                <a:cs typeface="+mj-cs"/>
              </a:rPr>
              <a:t>March 2016 - March 2023 </a:t>
            </a:r>
            <a:endParaRPr lang="en-GB" dirty="0"/>
          </a:p>
        </p:txBody>
      </p:sp>
      <p:graphicFrame>
        <p:nvGraphicFramePr>
          <p:cNvPr id="9" name="Grafico 8">
            <a:extLst>
              <a:ext uri="{FF2B5EF4-FFF2-40B4-BE49-F238E27FC236}">
                <a16:creationId xmlns:a16="http://schemas.microsoft.com/office/drawing/2014/main" id="{4EA444E4-BD9C-FFFF-DCF5-8F6CB5D8B03D}"/>
              </a:ext>
            </a:extLst>
          </p:cNvPr>
          <p:cNvGraphicFramePr/>
          <p:nvPr/>
        </p:nvGraphicFramePr>
        <p:xfrm>
          <a:off x="950607" y="901303"/>
          <a:ext cx="7625834" cy="47427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ella 12">
            <a:extLst>
              <a:ext uri="{FF2B5EF4-FFF2-40B4-BE49-F238E27FC236}">
                <a16:creationId xmlns:a16="http://schemas.microsoft.com/office/drawing/2014/main" id="{AA0DD834-4D43-A81E-C042-E4122B5F7008}"/>
              </a:ext>
            </a:extLst>
          </p:cNvPr>
          <p:cNvGraphicFramePr>
            <a:graphicFrameLocks noGrp="1"/>
          </p:cNvGraphicFramePr>
          <p:nvPr/>
        </p:nvGraphicFramePr>
        <p:xfrm>
          <a:off x="8687851" y="901303"/>
          <a:ext cx="3137338" cy="1478280"/>
        </p:xfrm>
        <a:graphic>
          <a:graphicData uri="http://schemas.openxmlformats.org/drawingml/2006/table">
            <a:tbl>
              <a:tblPr firstRow="1" bandRow="1">
                <a:tableStyleId>{F5AB1C69-6EDB-4FF4-983F-18BD219EF322}</a:tableStyleId>
              </a:tblPr>
              <a:tblGrid>
                <a:gridCol w="1568669">
                  <a:extLst>
                    <a:ext uri="{9D8B030D-6E8A-4147-A177-3AD203B41FA5}">
                      <a16:colId xmlns:a16="http://schemas.microsoft.com/office/drawing/2014/main" val="807748393"/>
                    </a:ext>
                  </a:extLst>
                </a:gridCol>
                <a:gridCol w="1568669">
                  <a:extLst>
                    <a:ext uri="{9D8B030D-6E8A-4147-A177-3AD203B41FA5}">
                      <a16:colId xmlns:a16="http://schemas.microsoft.com/office/drawing/2014/main" val="1070664235"/>
                    </a:ext>
                  </a:extLst>
                </a:gridCol>
              </a:tblGrid>
              <a:tr h="370840">
                <a:tc>
                  <a:txBody>
                    <a:bodyPr/>
                    <a:lstStyle/>
                    <a:p>
                      <a:r>
                        <a:rPr lang="en-GB" dirty="0">
                          <a:solidFill>
                            <a:schemeClr val="accent1"/>
                          </a:solidFill>
                        </a:rPr>
                        <a:t>AGE</a:t>
                      </a:r>
                    </a:p>
                  </a:txBody>
                  <a:tcPr>
                    <a:solidFill>
                      <a:schemeClr val="bg2"/>
                    </a:solidFill>
                  </a:tcPr>
                </a:tc>
                <a:tc>
                  <a:txBody>
                    <a:bodyPr/>
                    <a:lstStyle/>
                    <a:p>
                      <a:r>
                        <a:rPr lang="en-GB" sz="1800" b="1" kern="1200" dirty="0">
                          <a:solidFill>
                            <a:schemeClr val="accent1"/>
                          </a:solidFill>
                          <a:latin typeface="+mn-lt"/>
                          <a:ea typeface="+mn-ea"/>
                          <a:cs typeface="+mn-cs"/>
                          <a:sym typeface="Symbol" panose="05050102010706020507" pitchFamily="18" charset="2"/>
                        </a:rPr>
                        <a:t> 48.5 Y</a:t>
                      </a:r>
                      <a:endParaRPr lang="en-GB" sz="1800" b="1" kern="1200" dirty="0">
                        <a:solidFill>
                          <a:schemeClr val="accent1"/>
                        </a:solidFill>
                        <a:latin typeface="+mn-lt"/>
                        <a:ea typeface="+mn-ea"/>
                        <a:cs typeface="+mn-cs"/>
                      </a:endParaRPr>
                    </a:p>
                  </a:txBody>
                  <a:tcPr>
                    <a:solidFill>
                      <a:schemeClr val="bg2"/>
                    </a:solidFill>
                  </a:tcPr>
                </a:tc>
                <a:extLst>
                  <a:ext uri="{0D108BD9-81ED-4DB2-BD59-A6C34878D82A}">
                    <a16:rowId xmlns:a16="http://schemas.microsoft.com/office/drawing/2014/main" val="616746859"/>
                  </a:ext>
                </a:extLst>
              </a:tr>
              <a:tr h="370840">
                <a:tc>
                  <a:txBody>
                    <a:bodyPr/>
                    <a:lstStyle/>
                    <a:p>
                      <a:r>
                        <a:rPr lang="en-GB" sz="1800" b="1" kern="1200" dirty="0">
                          <a:solidFill>
                            <a:schemeClr val="accent1"/>
                          </a:solidFill>
                          <a:latin typeface="+mn-lt"/>
                          <a:ea typeface="+mn-ea"/>
                          <a:cs typeface="+mn-cs"/>
                        </a:rPr>
                        <a:t>WEIGHT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accent1"/>
                          </a:solidFill>
                          <a:latin typeface="+mn-lt"/>
                          <a:ea typeface="+mn-ea"/>
                          <a:cs typeface="+mn-cs"/>
                          <a:sym typeface="Symbol" panose="05050102010706020507" pitchFamily="18" charset="2"/>
                        </a:rPr>
                        <a:t> 95.5 Kg</a:t>
                      </a:r>
                      <a:endParaRPr lang="en-GB" sz="1800" b="1" kern="1200" dirty="0">
                        <a:solidFill>
                          <a:schemeClr val="accent1"/>
                        </a:solidFill>
                        <a:latin typeface="+mn-lt"/>
                        <a:ea typeface="+mn-ea"/>
                        <a:cs typeface="+mn-cs"/>
                      </a:endParaRPr>
                    </a:p>
                  </a:txBody>
                  <a:tcPr/>
                </a:tc>
                <a:extLst>
                  <a:ext uri="{0D108BD9-81ED-4DB2-BD59-A6C34878D82A}">
                    <a16:rowId xmlns:a16="http://schemas.microsoft.com/office/drawing/2014/main" val="3816632960"/>
                  </a:ext>
                </a:extLst>
              </a:tr>
              <a:tr h="370840">
                <a:tc>
                  <a:txBody>
                    <a:bodyPr/>
                    <a:lstStyle/>
                    <a:p>
                      <a:r>
                        <a:rPr lang="en-GB" sz="1800" b="1" kern="1200" dirty="0">
                          <a:solidFill>
                            <a:schemeClr val="accent1"/>
                          </a:solidFill>
                          <a:latin typeface="+mn-lt"/>
                          <a:ea typeface="+mn-ea"/>
                          <a:cs typeface="+mn-cs"/>
                        </a:rPr>
                        <a:t>BMI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accent1"/>
                          </a:solidFill>
                          <a:latin typeface="+mn-lt"/>
                          <a:ea typeface="+mn-ea"/>
                          <a:cs typeface="+mn-cs"/>
                          <a:sym typeface="Symbol" panose="05050102010706020507" pitchFamily="18" charset="2"/>
                        </a:rPr>
                        <a:t> 34.11 Kg/m²</a:t>
                      </a:r>
                      <a:endParaRPr lang="en-GB" sz="1800" b="1" kern="1200" dirty="0">
                        <a:solidFill>
                          <a:schemeClr val="accent1"/>
                        </a:solidFill>
                        <a:latin typeface="+mn-lt"/>
                        <a:ea typeface="+mn-ea"/>
                        <a:cs typeface="+mn-cs"/>
                      </a:endParaRPr>
                    </a:p>
                  </a:txBody>
                  <a:tcPr/>
                </a:tc>
                <a:extLst>
                  <a:ext uri="{0D108BD9-81ED-4DB2-BD59-A6C34878D82A}">
                    <a16:rowId xmlns:a16="http://schemas.microsoft.com/office/drawing/2014/main" val="1711486229"/>
                  </a:ext>
                </a:extLst>
              </a:tr>
              <a:tr h="304719">
                <a:tc>
                  <a:txBody>
                    <a:bodyPr/>
                    <a:lstStyle/>
                    <a:p>
                      <a:r>
                        <a:rPr lang="it-IT" sz="1800" b="1" kern="1200" dirty="0">
                          <a:solidFill>
                            <a:schemeClr val="accent1"/>
                          </a:solidFill>
                          <a:latin typeface="+mn-lt"/>
                          <a:ea typeface="+mn-ea"/>
                          <a:cs typeface="+mn-cs"/>
                        </a:rPr>
                        <a:t>15 %  ♂ </a:t>
                      </a:r>
                      <a:endParaRPr lang="en-GB" sz="1800" b="1" kern="1200" dirty="0">
                        <a:solidFill>
                          <a:schemeClr val="accent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kern="1200" dirty="0">
                          <a:solidFill>
                            <a:schemeClr val="accent1"/>
                          </a:solidFill>
                          <a:latin typeface="+mn-lt"/>
                          <a:ea typeface="+mn-ea"/>
                          <a:cs typeface="+mn-cs"/>
                        </a:rPr>
                        <a:t>85 %  ♀ </a:t>
                      </a:r>
                      <a:endParaRPr lang="en-GB" sz="1800" b="1" kern="1200" dirty="0">
                        <a:solidFill>
                          <a:schemeClr val="accent1"/>
                        </a:solidFill>
                        <a:latin typeface="+mn-lt"/>
                        <a:ea typeface="+mn-ea"/>
                        <a:cs typeface="+mn-cs"/>
                      </a:endParaRPr>
                    </a:p>
                  </a:txBody>
                  <a:tcPr/>
                </a:tc>
                <a:extLst>
                  <a:ext uri="{0D108BD9-81ED-4DB2-BD59-A6C34878D82A}">
                    <a16:rowId xmlns:a16="http://schemas.microsoft.com/office/drawing/2014/main" val="526430649"/>
                  </a:ext>
                </a:extLst>
              </a:tr>
            </a:tbl>
          </a:graphicData>
        </a:graphic>
      </p:graphicFrame>
      <p:sp>
        <p:nvSpPr>
          <p:cNvPr id="2" name="Title 1">
            <a:extLst>
              <a:ext uri="{FF2B5EF4-FFF2-40B4-BE49-F238E27FC236}">
                <a16:creationId xmlns:a16="http://schemas.microsoft.com/office/drawing/2014/main" id="{697BB46E-591A-7C8C-6840-F147F0D6EA39}"/>
              </a:ext>
            </a:extLst>
          </p:cNvPr>
          <p:cNvSpPr txBox="1">
            <a:spLocks/>
          </p:cNvSpPr>
          <p:nvPr/>
        </p:nvSpPr>
        <p:spPr>
          <a:xfrm>
            <a:off x="0" y="489822"/>
            <a:ext cx="12192000" cy="242880"/>
          </a:xfrm>
          <a:prstGeom prst="rect">
            <a:avLst/>
          </a:prstGeom>
          <a:solidFill>
            <a:srgbClr val="2AAFE5"/>
          </a:solidFill>
          <a:ln w="50800">
            <a:noFill/>
          </a:ln>
        </p:spPr>
        <p:txBody>
          <a:bodyPr vert="horz" lIns="438912" tIns="219456" rIns="438912" bIns="219456" rtlCol="0" anchor="ctr">
            <a:noAutofit/>
          </a:bodyPr>
          <a:lstStyle>
            <a:lvl1pPr algn="ctr" defTabSz="4389120" rtl="0" eaLnBrk="1" latinLnBrk="0" hangingPunct="1">
              <a:lnSpc>
                <a:spcPct val="90000"/>
              </a:lnSpc>
              <a:spcBef>
                <a:spcPct val="0"/>
              </a:spcBef>
              <a:buNone/>
              <a:defRPr sz="21100" kern="1200">
                <a:solidFill>
                  <a:schemeClr val="tx1"/>
                </a:solidFill>
                <a:latin typeface="+mj-lt"/>
                <a:ea typeface="+mj-ea"/>
                <a:cs typeface="+mj-cs"/>
              </a:defRPr>
            </a:lvl1pPr>
          </a:lstStyle>
          <a:p>
            <a:r>
              <a:rPr lang="en-US" sz="1350" b="1" dirty="0" err="1">
                <a:solidFill>
                  <a:srgbClr val="0F377F"/>
                </a:solidFill>
              </a:rPr>
              <a:t>Germana</a:t>
            </a:r>
            <a:r>
              <a:rPr lang="en-US" sz="1350" b="1" dirty="0">
                <a:solidFill>
                  <a:srgbClr val="0F377F"/>
                </a:solidFill>
              </a:rPr>
              <a:t> G. Perrone, Massimo </a:t>
            </a:r>
            <a:r>
              <a:rPr lang="en-US" sz="1350" b="1" dirty="0" err="1">
                <a:solidFill>
                  <a:srgbClr val="0F377F"/>
                </a:solidFill>
              </a:rPr>
              <a:t>Chiaretti</a:t>
            </a:r>
            <a:r>
              <a:rPr lang="en-US" sz="1350" b="1" dirty="0">
                <a:solidFill>
                  <a:srgbClr val="0F377F"/>
                </a:solidFill>
              </a:rPr>
              <a:t>, Pietro </a:t>
            </a:r>
            <a:r>
              <a:rPr lang="en-US" sz="1350" b="1" dirty="0" err="1">
                <a:solidFill>
                  <a:srgbClr val="0F377F"/>
                </a:solidFill>
              </a:rPr>
              <a:t>Ursi</a:t>
            </a:r>
            <a:r>
              <a:rPr lang="en-US" sz="1350" b="1" dirty="0">
                <a:solidFill>
                  <a:srgbClr val="0F377F"/>
                </a:solidFill>
              </a:rPr>
              <a:t>, Silvia </a:t>
            </a:r>
            <a:r>
              <a:rPr lang="en-US" sz="1350" b="1" dirty="0" err="1">
                <a:solidFill>
                  <a:srgbClr val="0F377F"/>
                </a:solidFill>
              </a:rPr>
              <a:t>Quaresima</a:t>
            </a:r>
            <a:r>
              <a:rPr lang="en-US" sz="1350" b="1" dirty="0">
                <a:solidFill>
                  <a:srgbClr val="0F377F"/>
                </a:solidFill>
              </a:rPr>
              <a:t>, Alessandro M. Paganini – Sapienza University of Rome</a:t>
            </a:r>
          </a:p>
        </p:txBody>
      </p:sp>
      <p:cxnSp>
        <p:nvCxnSpPr>
          <p:cNvPr id="22" name="Connettore 2 21">
            <a:extLst>
              <a:ext uri="{FF2B5EF4-FFF2-40B4-BE49-F238E27FC236}">
                <a16:creationId xmlns:a16="http://schemas.microsoft.com/office/drawing/2014/main" id="{454CC2A9-2402-6A2D-0C0A-13AB6BB5C41C}"/>
              </a:ext>
            </a:extLst>
          </p:cNvPr>
          <p:cNvCxnSpPr>
            <a:cxnSpLocks/>
            <a:endCxn id="12" idx="1"/>
          </p:cNvCxnSpPr>
          <p:nvPr/>
        </p:nvCxnSpPr>
        <p:spPr>
          <a:xfrm flipV="1">
            <a:off x="6927273" y="1640443"/>
            <a:ext cx="1760578" cy="3023921"/>
          </a:xfrm>
          <a:prstGeom prst="straightConnector1">
            <a:avLst/>
          </a:prstGeom>
          <a:ln w="63500">
            <a:prstDash val="lgDash"/>
            <a:tailEnd type="triangle"/>
          </a:ln>
        </p:spPr>
        <p:style>
          <a:lnRef idx="1">
            <a:schemeClr val="accent1"/>
          </a:lnRef>
          <a:fillRef idx="0">
            <a:schemeClr val="accent1"/>
          </a:fillRef>
          <a:effectRef idx="0">
            <a:schemeClr val="accent1"/>
          </a:effectRef>
          <a:fontRef idx="minor">
            <a:schemeClr val="tx1"/>
          </a:fontRef>
        </p:style>
      </p:cxnSp>
      <p:sp>
        <p:nvSpPr>
          <p:cNvPr id="3" name="Rettangolo 2">
            <a:extLst>
              <a:ext uri="{FF2B5EF4-FFF2-40B4-BE49-F238E27FC236}">
                <a16:creationId xmlns:a16="http://schemas.microsoft.com/office/drawing/2014/main" id="{79C27CC6-6DCC-337A-A786-250066E8213E}"/>
              </a:ext>
            </a:extLst>
          </p:cNvPr>
          <p:cNvSpPr/>
          <p:nvPr/>
        </p:nvSpPr>
        <p:spPr>
          <a:xfrm>
            <a:off x="950607" y="901302"/>
            <a:ext cx="7625834" cy="3053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asellaDiTesto 3">
            <a:extLst>
              <a:ext uri="{FF2B5EF4-FFF2-40B4-BE49-F238E27FC236}">
                <a16:creationId xmlns:a16="http://schemas.microsoft.com/office/drawing/2014/main" id="{7B512C37-A997-C139-FB72-35250EFF47B7}"/>
              </a:ext>
            </a:extLst>
          </p:cNvPr>
          <p:cNvSpPr txBox="1"/>
          <p:nvPr/>
        </p:nvSpPr>
        <p:spPr>
          <a:xfrm>
            <a:off x="6096000" y="5222666"/>
            <a:ext cx="2722179" cy="369332"/>
          </a:xfrm>
          <a:prstGeom prst="rect">
            <a:avLst/>
          </a:prstGeom>
          <a:noFill/>
        </p:spPr>
        <p:txBody>
          <a:bodyPr wrap="square" rtlCol="0">
            <a:spAutoFit/>
          </a:bodyPr>
          <a:lstStyle/>
          <a:p>
            <a:r>
              <a:rPr lang="en-GB" b="1" dirty="0">
                <a:solidFill>
                  <a:schemeClr val="accent1"/>
                </a:solidFill>
              </a:rPr>
              <a:t>412 bariatric procedures</a:t>
            </a:r>
          </a:p>
        </p:txBody>
      </p:sp>
    </p:spTree>
    <p:extLst>
      <p:ext uri="{BB962C8B-B14F-4D97-AF65-F5344CB8AC3E}">
        <p14:creationId xmlns:p14="http://schemas.microsoft.com/office/powerpoint/2010/main" val="390377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18" presetClass="entr" presetSubtype="3" fill="hold" nodeType="afterEffect">
                                  <p:stCondLst>
                                    <p:cond delay="1000"/>
                                  </p:stCondLst>
                                  <p:childTnLst>
                                    <p:set>
                                      <p:cBhvr>
                                        <p:cTn id="10" dur="1" fill="hold">
                                          <p:stCondLst>
                                            <p:cond delay="0"/>
                                          </p:stCondLst>
                                        </p:cTn>
                                        <p:tgtEl>
                                          <p:spTgt spid="22"/>
                                        </p:tgtEl>
                                        <p:attrNameLst>
                                          <p:attrName>style.visibility</p:attrName>
                                        </p:attrNameLst>
                                      </p:cBhvr>
                                      <p:to>
                                        <p:strVal val="visible"/>
                                      </p:to>
                                    </p:set>
                                    <p:animEffect transition="in" filter="strips(upRight)">
                                      <p:cBhvr>
                                        <p:cTn id="11" dur="500"/>
                                        <p:tgtEl>
                                          <p:spTgt spid="22"/>
                                        </p:tgtEl>
                                      </p:cBhvr>
                                    </p:animEffect>
                                  </p:childTnLst>
                                </p:cTn>
                              </p:par>
                            </p:childTnLst>
                          </p:cTn>
                        </p:par>
                        <p:par>
                          <p:cTn id="12" fill="hold">
                            <p:stCondLst>
                              <p:cond delay="2000"/>
                            </p:stCondLst>
                            <p:childTnLst>
                              <p:par>
                                <p:cTn id="13" presetID="14" presetClass="entr" presetSubtype="1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32CDE1-E79F-A960-3125-66BD874D224D}"/>
              </a:ext>
            </a:extLst>
          </p:cNvPr>
          <p:cNvSpPr txBox="1">
            <a:spLocks/>
          </p:cNvSpPr>
          <p:nvPr/>
        </p:nvSpPr>
        <p:spPr>
          <a:xfrm>
            <a:off x="0" y="10284"/>
            <a:ext cx="12192000" cy="457200"/>
          </a:xfrm>
          <a:prstGeom prst="rect">
            <a:avLst/>
          </a:prstGeom>
          <a:solidFill>
            <a:srgbClr val="0F377F"/>
          </a:solidFill>
          <a:ln w="50800">
            <a:noFill/>
          </a:ln>
        </p:spPr>
        <p:txBody>
          <a:bodyPr vert="horz" lIns="438912" tIns="219456" rIns="438912" bIns="219456" rtlCol="0" anchor="ctr">
            <a:noAutofit/>
          </a:bodyPr>
          <a:lstStyle>
            <a:lvl1pPr algn="ctr" defTabSz="4389120" rtl="0" eaLnBrk="1" latinLnBrk="0" hangingPunct="1">
              <a:lnSpc>
                <a:spcPct val="90000"/>
              </a:lnSpc>
              <a:spcBef>
                <a:spcPct val="0"/>
              </a:spcBef>
              <a:buNone/>
              <a:defRPr sz="21100" kern="1200">
                <a:solidFill>
                  <a:schemeClr val="tx1"/>
                </a:solidFill>
                <a:latin typeface="+mj-lt"/>
                <a:ea typeface="+mj-ea"/>
                <a:cs typeface="+mj-cs"/>
              </a:defRPr>
            </a:lvl1pPr>
          </a:lstStyle>
          <a:p>
            <a:r>
              <a:rPr lang="en-US" sz="1900" b="1" dirty="0">
                <a:solidFill>
                  <a:srgbClr val="2AAFE5"/>
                </a:solidFill>
                <a:effectLst>
                  <a:outerShdw blurRad="50800" dist="50800" dir="13560000" sx="0" sy="0" algn="ctr">
                    <a:srgbClr val="000000">
                      <a:alpha val="43130"/>
                    </a:srgbClr>
                  </a:outerShdw>
                </a:effectLst>
                <a:latin typeface="+mn-lt"/>
              </a:rPr>
              <a:t>Conversion Roux Y Gastric Bypass After Sleeve Gastrectomy Or One-Anastomosis Gastric Bypass For Gastroesophageal Reflux And Weight Regain</a:t>
            </a:r>
          </a:p>
        </p:txBody>
      </p:sp>
      <p:graphicFrame>
        <p:nvGraphicFramePr>
          <p:cNvPr id="4" name="Grafico 3">
            <a:extLst>
              <a:ext uri="{FF2B5EF4-FFF2-40B4-BE49-F238E27FC236}">
                <a16:creationId xmlns:a16="http://schemas.microsoft.com/office/drawing/2014/main" id="{B259FB89-5E30-69C4-94A0-33EC7B9BFD28}"/>
              </a:ext>
            </a:extLst>
          </p:cNvPr>
          <p:cNvGraphicFramePr/>
          <p:nvPr/>
        </p:nvGraphicFramePr>
        <p:xfrm>
          <a:off x="2409934" y="723510"/>
          <a:ext cx="7372131" cy="50189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ttangolo 4">
            <a:extLst>
              <a:ext uri="{FF2B5EF4-FFF2-40B4-BE49-F238E27FC236}">
                <a16:creationId xmlns:a16="http://schemas.microsoft.com/office/drawing/2014/main" id="{EA489597-8AB4-EBF3-5F9D-2BB5E68786A8}"/>
              </a:ext>
            </a:extLst>
          </p:cNvPr>
          <p:cNvSpPr/>
          <p:nvPr/>
        </p:nvSpPr>
        <p:spPr>
          <a:xfrm>
            <a:off x="2409934" y="1198179"/>
            <a:ext cx="7475045" cy="242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Grafico 6">
            <a:extLst>
              <a:ext uri="{FF2B5EF4-FFF2-40B4-BE49-F238E27FC236}">
                <a16:creationId xmlns:a16="http://schemas.microsoft.com/office/drawing/2014/main" id="{DBACE24B-3B3C-662B-6ABB-8B19D4BD6386}"/>
              </a:ext>
            </a:extLst>
          </p:cNvPr>
          <p:cNvGraphicFramePr/>
          <p:nvPr/>
        </p:nvGraphicFramePr>
        <p:xfrm>
          <a:off x="7090540" y="1082492"/>
          <a:ext cx="5383049" cy="2967760"/>
        </p:xfrm>
        <a:graphic>
          <a:graphicData uri="http://schemas.openxmlformats.org/drawingml/2006/chart">
            <c:chart xmlns:c="http://schemas.openxmlformats.org/drawingml/2006/chart" xmlns:r="http://schemas.openxmlformats.org/officeDocument/2006/relationships" r:id="rId4"/>
          </a:graphicData>
        </a:graphic>
      </p:graphicFrame>
      <p:sp>
        <p:nvSpPr>
          <p:cNvPr id="12" name="Freccia circolare in giù 11">
            <a:extLst>
              <a:ext uri="{FF2B5EF4-FFF2-40B4-BE49-F238E27FC236}">
                <a16:creationId xmlns:a16="http://schemas.microsoft.com/office/drawing/2014/main" id="{51C41275-CF9A-0E43-35B4-9162CCC619AF}"/>
              </a:ext>
            </a:extLst>
          </p:cNvPr>
          <p:cNvSpPr/>
          <p:nvPr/>
        </p:nvSpPr>
        <p:spPr>
          <a:xfrm>
            <a:off x="3596640" y="1386370"/>
            <a:ext cx="5610423" cy="497828"/>
          </a:xfrm>
          <a:prstGeom prst="curvedDownArrow">
            <a:avLst>
              <a:gd name="adj1" fmla="val 23134"/>
              <a:gd name="adj2" fmla="val 163725"/>
              <a:gd name="adj3" fmla="val 6670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628EECB1-50E9-2181-D21E-342FDE0FE9D1}"/>
              </a:ext>
            </a:extLst>
          </p:cNvPr>
          <p:cNvSpPr txBox="1">
            <a:spLocks/>
          </p:cNvSpPr>
          <p:nvPr/>
        </p:nvSpPr>
        <p:spPr>
          <a:xfrm>
            <a:off x="0" y="489822"/>
            <a:ext cx="12192000" cy="242880"/>
          </a:xfrm>
          <a:prstGeom prst="rect">
            <a:avLst/>
          </a:prstGeom>
          <a:solidFill>
            <a:srgbClr val="2AAFE5"/>
          </a:solidFill>
          <a:ln w="50800">
            <a:noFill/>
          </a:ln>
        </p:spPr>
        <p:txBody>
          <a:bodyPr vert="horz" lIns="438912" tIns="219456" rIns="438912" bIns="219456" rtlCol="0" anchor="ctr">
            <a:noAutofit/>
          </a:bodyPr>
          <a:lstStyle>
            <a:lvl1pPr algn="ctr" defTabSz="4389120" rtl="0" eaLnBrk="1" latinLnBrk="0" hangingPunct="1">
              <a:lnSpc>
                <a:spcPct val="90000"/>
              </a:lnSpc>
              <a:spcBef>
                <a:spcPct val="0"/>
              </a:spcBef>
              <a:buNone/>
              <a:defRPr sz="21100" kern="1200">
                <a:solidFill>
                  <a:schemeClr val="tx1"/>
                </a:solidFill>
                <a:latin typeface="+mj-lt"/>
                <a:ea typeface="+mj-ea"/>
                <a:cs typeface="+mj-cs"/>
              </a:defRPr>
            </a:lvl1pPr>
          </a:lstStyle>
          <a:p>
            <a:r>
              <a:rPr lang="en-US" sz="1350" b="1" dirty="0" err="1">
                <a:solidFill>
                  <a:srgbClr val="0F377F"/>
                </a:solidFill>
              </a:rPr>
              <a:t>Germana</a:t>
            </a:r>
            <a:r>
              <a:rPr lang="en-US" sz="1350" b="1" dirty="0">
                <a:solidFill>
                  <a:srgbClr val="0F377F"/>
                </a:solidFill>
              </a:rPr>
              <a:t> G. Perrone, Massimo </a:t>
            </a:r>
            <a:r>
              <a:rPr lang="en-US" sz="1350" b="1" dirty="0" err="1">
                <a:solidFill>
                  <a:srgbClr val="0F377F"/>
                </a:solidFill>
              </a:rPr>
              <a:t>Chiaretti</a:t>
            </a:r>
            <a:r>
              <a:rPr lang="en-US" sz="1350" b="1" dirty="0">
                <a:solidFill>
                  <a:srgbClr val="0F377F"/>
                </a:solidFill>
              </a:rPr>
              <a:t>, Pietro </a:t>
            </a:r>
            <a:r>
              <a:rPr lang="en-US" sz="1350" b="1" dirty="0" err="1">
                <a:solidFill>
                  <a:srgbClr val="0F377F"/>
                </a:solidFill>
              </a:rPr>
              <a:t>Ursi</a:t>
            </a:r>
            <a:r>
              <a:rPr lang="en-US" sz="1350" b="1" dirty="0">
                <a:solidFill>
                  <a:srgbClr val="0F377F"/>
                </a:solidFill>
              </a:rPr>
              <a:t>, Silvia </a:t>
            </a:r>
            <a:r>
              <a:rPr lang="en-US" sz="1350" b="1" dirty="0" err="1">
                <a:solidFill>
                  <a:srgbClr val="0F377F"/>
                </a:solidFill>
              </a:rPr>
              <a:t>Quaresima</a:t>
            </a:r>
            <a:r>
              <a:rPr lang="en-US" sz="1350" b="1" dirty="0">
                <a:solidFill>
                  <a:srgbClr val="0F377F"/>
                </a:solidFill>
              </a:rPr>
              <a:t>, Alessandro M. Paganini – Sapienza University of Rome</a:t>
            </a:r>
          </a:p>
        </p:txBody>
      </p:sp>
    </p:spTree>
    <p:extLst>
      <p:ext uri="{BB962C8B-B14F-4D97-AF65-F5344CB8AC3E}">
        <p14:creationId xmlns:p14="http://schemas.microsoft.com/office/powerpoint/2010/main" val="81587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32CDE1-E79F-A960-3125-66BD874D224D}"/>
              </a:ext>
            </a:extLst>
          </p:cNvPr>
          <p:cNvSpPr txBox="1">
            <a:spLocks/>
          </p:cNvSpPr>
          <p:nvPr/>
        </p:nvSpPr>
        <p:spPr>
          <a:xfrm>
            <a:off x="0" y="10284"/>
            <a:ext cx="12192000" cy="457200"/>
          </a:xfrm>
          <a:prstGeom prst="rect">
            <a:avLst/>
          </a:prstGeom>
          <a:solidFill>
            <a:srgbClr val="0F377F"/>
          </a:solidFill>
          <a:ln w="50800">
            <a:noFill/>
          </a:ln>
        </p:spPr>
        <p:txBody>
          <a:bodyPr vert="horz" lIns="438912" tIns="219456" rIns="438912" bIns="219456" rtlCol="0" anchor="ctr">
            <a:noAutofit/>
          </a:bodyPr>
          <a:lstStyle>
            <a:lvl1pPr algn="ctr" defTabSz="4389120" rtl="0" eaLnBrk="1" latinLnBrk="0" hangingPunct="1">
              <a:lnSpc>
                <a:spcPct val="90000"/>
              </a:lnSpc>
              <a:spcBef>
                <a:spcPct val="0"/>
              </a:spcBef>
              <a:buNone/>
              <a:defRPr sz="21100" kern="1200">
                <a:solidFill>
                  <a:schemeClr val="tx1"/>
                </a:solidFill>
                <a:latin typeface="+mj-lt"/>
                <a:ea typeface="+mj-ea"/>
                <a:cs typeface="+mj-cs"/>
              </a:defRPr>
            </a:lvl1pPr>
          </a:lstStyle>
          <a:p>
            <a:r>
              <a:rPr lang="en-US" sz="1900" b="1" dirty="0">
                <a:solidFill>
                  <a:srgbClr val="2AAFE5"/>
                </a:solidFill>
                <a:effectLst>
                  <a:outerShdw blurRad="50800" dist="50800" dir="13560000" sx="0" sy="0" algn="ctr">
                    <a:srgbClr val="000000">
                      <a:alpha val="43130"/>
                    </a:srgbClr>
                  </a:outerShdw>
                </a:effectLst>
                <a:latin typeface="+mn-lt"/>
              </a:rPr>
              <a:t>Conversion Roux Y Gastric Bypass After Sleeve Gastrectomy Or One-Anastomosis Gastric Bypass For Gastroesophageal Reflux And Weight Regain</a:t>
            </a:r>
          </a:p>
        </p:txBody>
      </p:sp>
      <p:sp>
        <p:nvSpPr>
          <p:cNvPr id="5" name="Rettangolo 4">
            <a:extLst>
              <a:ext uri="{FF2B5EF4-FFF2-40B4-BE49-F238E27FC236}">
                <a16:creationId xmlns:a16="http://schemas.microsoft.com/office/drawing/2014/main" id="{EA489597-8AB4-EBF3-5F9D-2BB5E68786A8}"/>
              </a:ext>
            </a:extLst>
          </p:cNvPr>
          <p:cNvSpPr/>
          <p:nvPr/>
        </p:nvSpPr>
        <p:spPr>
          <a:xfrm>
            <a:off x="2409934" y="1198179"/>
            <a:ext cx="7475045" cy="242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Immagine 2" descr="Immagine che contiene testo, schermata, Carattere, diagramma&#10;&#10;Descrizione generata automaticamente">
            <a:extLst>
              <a:ext uri="{FF2B5EF4-FFF2-40B4-BE49-F238E27FC236}">
                <a16:creationId xmlns:a16="http://schemas.microsoft.com/office/drawing/2014/main" id="{E0FDF79B-0E2C-E908-D4DE-4A1651CA6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611262"/>
            <a:ext cx="10972800" cy="5552178"/>
          </a:xfrm>
          <a:prstGeom prst="rect">
            <a:avLst/>
          </a:prstGeom>
        </p:spPr>
      </p:pic>
      <p:sp>
        <p:nvSpPr>
          <p:cNvPr id="2" name="Title 1">
            <a:extLst>
              <a:ext uri="{FF2B5EF4-FFF2-40B4-BE49-F238E27FC236}">
                <a16:creationId xmlns:a16="http://schemas.microsoft.com/office/drawing/2014/main" id="{F18C42B1-4038-4EC3-7856-E3E0F83EB963}"/>
              </a:ext>
            </a:extLst>
          </p:cNvPr>
          <p:cNvSpPr txBox="1">
            <a:spLocks/>
          </p:cNvSpPr>
          <p:nvPr/>
        </p:nvSpPr>
        <p:spPr>
          <a:xfrm>
            <a:off x="0" y="489822"/>
            <a:ext cx="12192000" cy="242880"/>
          </a:xfrm>
          <a:prstGeom prst="rect">
            <a:avLst/>
          </a:prstGeom>
          <a:solidFill>
            <a:srgbClr val="2AAFE5"/>
          </a:solidFill>
          <a:ln w="50800">
            <a:noFill/>
          </a:ln>
        </p:spPr>
        <p:txBody>
          <a:bodyPr vert="horz" lIns="438912" tIns="219456" rIns="438912" bIns="219456" rtlCol="0" anchor="ctr">
            <a:noAutofit/>
          </a:bodyPr>
          <a:lstStyle>
            <a:lvl1pPr algn="ctr" defTabSz="4389120" rtl="0" eaLnBrk="1" latinLnBrk="0" hangingPunct="1">
              <a:lnSpc>
                <a:spcPct val="90000"/>
              </a:lnSpc>
              <a:spcBef>
                <a:spcPct val="0"/>
              </a:spcBef>
              <a:buNone/>
              <a:defRPr sz="21100" kern="1200">
                <a:solidFill>
                  <a:schemeClr val="tx1"/>
                </a:solidFill>
                <a:latin typeface="+mj-lt"/>
                <a:ea typeface="+mj-ea"/>
                <a:cs typeface="+mj-cs"/>
              </a:defRPr>
            </a:lvl1pPr>
          </a:lstStyle>
          <a:p>
            <a:r>
              <a:rPr lang="en-US" sz="1350" b="1" dirty="0" err="1">
                <a:solidFill>
                  <a:srgbClr val="0F377F"/>
                </a:solidFill>
              </a:rPr>
              <a:t>Germana</a:t>
            </a:r>
            <a:r>
              <a:rPr lang="en-US" sz="1350" b="1" dirty="0">
                <a:solidFill>
                  <a:srgbClr val="0F377F"/>
                </a:solidFill>
              </a:rPr>
              <a:t> G. Perrone, Massimo </a:t>
            </a:r>
            <a:r>
              <a:rPr lang="en-US" sz="1350" b="1" dirty="0" err="1">
                <a:solidFill>
                  <a:srgbClr val="0F377F"/>
                </a:solidFill>
              </a:rPr>
              <a:t>Chiaretti</a:t>
            </a:r>
            <a:r>
              <a:rPr lang="en-US" sz="1350" b="1" dirty="0">
                <a:solidFill>
                  <a:srgbClr val="0F377F"/>
                </a:solidFill>
              </a:rPr>
              <a:t>, Pietro </a:t>
            </a:r>
            <a:r>
              <a:rPr lang="en-US" sz="1350" b="1" dirty="0" err="1">
                <a:solidFill>
                  <a:srgbClr val="0F377F"/>
                </a:solidFill>
              </a:rPr>
              <a:t>Ursi</a:t>
            </a:r>
            <a:r>
              <a:rPr lang="en-US" sz="1350" b="1" dirty="0">
                <a:solidFill>
                  <a:srgbClr val="0F377F"/>
                </a:solidFill>
              </a:rPr>
              <a:t>, Silvia </a:t>
            </a:r>
            <a:r>
              <a:rPr lang="en-US" sz="1350" b="1" dirty="0" err="1">
                <a:solidFill>
                  <a:srgbClr val="0F377F"/>
                </a:solidFill>
              </a:rPr>
              <a:t>Quaresima</a:t>
            </a:r>
            <a:r>
              <a:rPr lang="en-US" sz="1350" b="1" dirty="0">
                <a:solidFill>
                  <a:srgbClr val="0F377F"/>
                </a:solidFill>
              </a:rPr>
              <a:t>, Alessandro M. Paganini – Sapienza University of Rome</a:t>
            </a:r>
          </a:p>
        </p:txBody>
      </p:sp>
      <p:pic>
        <p:nvPicPr>
          <p:cNvPr id="6" name="Immagine 5">
            <a:extLst>
              <a:ext uri="{FF2B5EF4-FFF2-40B4-BE49-F238E27FC236}">
                <a16:creationId xmlns:a16="http://schemas.microsoft.com/office/drawing/2014/main" id="{2B62182E-5242-D48E-0006-596096088033}"/>
              </a:ext>
            </a:extLst>
          </p:cNvPr>
          <p:cNvPicPr>
            <a:picLocks noChangeAspect="1"/>
          </p:cNvPicPr>
          <p:nvPr/>
        </p:nvPicPr>
        <p:blipFill>
          <a:blip r:embed="rId4"/>
          <a:stretch>
            <a:fillRect/>
          </a:stretch>
        </p:blipFill>
        <p:spPr>
          <a:xfrm>
            <a:off x="609600" y="4507036"/>
            <a:ext cx="3956050" cy="2121881"/>
          </a:xfrm>
          <a:prstGeom prst="rect">
            <a:avLst/>
          </a:prstGeom>
        </p:spPr>
      </p:pic>
      <p:pic>
        <p:nvPicPr>
          <p:cNvPr id="7" name="Immagine 6">
            <a:extLst>
              <a:ext uri="{FF2B5EF4-FFF2-40B4-BE49-F238E27FC236}">
                <a16:creationId xmlns:a16="http://schemas.microsoft.com/office/drawing/2014/main" id="{400DA79C-FBFA-5A61-0945-45EBD8B1C662}"/>
              </a:ext>
            </a:extLst>
          </p:cNvPr>
          <p:cNvPicPr>
            <a:picLocks noChangeAspect="1"/>
          </p:cNvPicPr>
          <p:nvPr/>
        </p:nvPicPr>
        <p:blipFill>
          <a:blip r:embed="rId5"/>
          <a:stretch>
            <a:fillRect/>
          </a:stretch>
        </p:blipFill>
        <p:spPr>
          <a:xfrm>
            <a:off x="6661080" y="467484"/>
            <a:ext cx="5316796" cy="6368178"/>
          </a:xfrm>
          <a:prstGeom prst="rect">
            <a:avLst/>
          </a:prstGeom>
        </p:spPr>
      </p:pic>
      <p:pic>
        <p:nvPicPr>
          <p:cNvPr id="8" name="Immagine 7">
            <a:extLst>
              <a:ext uri="{FF2B5EF4-FFF2-40B4-BE49-F238E27FC236}">
                <a16:creationId xmlns:a16="http://schemas.microsoft.com/office/drawing/2014/main" id="{1B8D16F3-A91F-A719-A0BA-845303F61B10}"/>
              </a:ext>
            </a:extLst>
          </p:cNvPr>
          <p:cNvPicPr>
            <a:picLocks noChangeAspect="1"/>
          </p:cNvPicPr>
          <p:nvPr/>
        </p:nvPicPr>
        <p:blipFill>
          <a:blip r:embed="rId6"/>
          <a:stretch>
            <a:fillRect/>
          </a:stretch>
        </p:blipFill>
        <p:spPr>
          <a:xfrm>
            <a:off x="6661080" y="5982312"/>
            <a:ext cx="5275816" cy="252230"/>
          </a:xfrm>
          <a:prstGeom prst="rect">
            <a:avLst/>
          </a:prstGeom>
        </p:spPr>
      </p:pic>
    </p:spTree>
    <p:extLst>
      <p:ext uri="{BB962C8B-B14F-4D97-AF65-F5344CB8AC3E}">
        <p14:creationId xmlns:p14="http://schemas.microsoft.com/office/powerpoint/2010/main" val="240200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32CDE1-E79F-A960-3125-66BD874D224D}"/>
              </a:ext>
            </a:extLst>
          </p:cNvPr>
          <p:cNvSpPr txBox="1">
            <a:spLocks/>
          </p:cNvSpPr>
          <p:nvPr/>
        </p:nvSpPr>
        <p:spPr>
          <a:xfrm>
            <a:off x="0" y="10284"/>
            <a:ext cx="12192000" cy="457200"/>
          </a:xfrm>
          <a:prstGeom prst="rect">
            <a:avLst/>
          </a:prstGeom>
          <a:solidFill>
            <a:srgbClr val="0F377F"/>
          </a:solidFill>
          <a:ln w="50800">
            <a:noFill/>
          </a:ln>
        </p:spPr>
        <p:txBody>
          <a:bodyPr vert="horz" lIns="438912" tIns="219456" rIns="438912" bIns="219456" rtlCol="0" anchor="ctr">
            <a:noAutofit/>
          </a:bodyPr>
          <a:lstStyle>
            <a:lvl1pPr algn="ctr" defTabSz="4389120" rtl="0" eaLnBrk="1" latinLnBrk="0" hangingPunct="1">
              <a:lnSpc>
                <a:spcPct val="90000"/>
              </a:lnSpc>
              <a:spcBef>
                <a:spcPct val="0"/>
              </a:spcBef>
              <a:buNone/>
              <a:defRPr sz="21100" kern="1200">
                <a:solidFill>
                  <a:schemeClr val="tx1"/>
                </a:solidFill>
                <a:latin typeface="+mj-lt"/>
                <a:ea typeface="+mj-ea"/>
                <a:cs typeface="+mj-cs"/>
              </a:defRPr>
            </a:lvl1pPr>
          </a:lstStyle>
          <a:p>
            <a:r>
              <a:rPr lang="en-US" sz="1900" b="1">
                <a:solidFill>
                  <a:srgbClr val="2AAFE5"/>
                </a:solidFill>
                <a:effectLst>
                  <a:outerShdw blurRad="50800" dist="50800" dir="13560000" sx="0" sy="0" algn="ctr">
                    <a:srgbClr val="000000">
                      <a:alpha val="43130"/>
                    </a:srgbClr>
                  </a:outerShdw>
                </a:effectLst>
                <a:latin typeface="+mn-lt"/>
              </a:rPr>
              <a:t>Conversion Roux Y Gastric Bypass After Sleeve Gastrectomy Or One-Anastomosis Gastric Bypass For Gastroesophageal Reflux And Weight Regain</a:t>
            </a:r>
            <a:endParaRPr lang="en-US" sz="1900" b="1" dirty="0">
              <a:solidFill>
                <a:srgbClr val="2AAFE5"/>
              </a:solidFill>
              <a:effectLst>
                <a:outerShdw blurRad="50800" dist="50800" dir="13560000" sx="0" sy="0" algn="ctr">
                  <a:srgbClr val="000000">
                    <a:alpha val="43130"/>
                  </a:srgbClr>
                </a:outerShdw>
              </a:effectLst>
              <a:latin typeface="+mn-lt"/>
            </a:endParaRPr>
          </a:p>
        </p:txBody>
      </p:sp>
      <p:sp>
        <p:nvSpPr>
          <p:cNvPr id="2" name="Title 1">
            <a:extLst>
              <a:ext uri="{FF2B5EF4-FFF2-40B4-BE49-F238E27FC236}">
                <a16:creationId xmlns:a16="http://schemas.microsoft.com/office/drawing/2014/main" id="{6DBD6DFD-8F6C-9DBD-DAB6-AFB5792F3995}"/>
              </a:ext>
            </a:extLst>
          </p:cNvPr>
          <p:cNvSpPr txBox="1">
            <a:spLocks/>
          </p:cNvSpPr>
          <p:nvPr/>
        </p:nvSpPr>
        <p:spPr>
          <a:xfrm>
            <a:off x="0" y="489822"/>
            <a:ext cx="12192000" cy="242880"/>
          </a:xfrm>
          <a:prstGeom prst="rect">
            <a:avLst/>
          </a:prstGeom>
          <a:solidFill>
            <a:srgbClr val="2AAFE5"/>
          </a:solidFill>
          <a:ln w="50800">
            <a:noFill/>
          </a:ln>
        </p:spPr>
        <p:txBody>
          <a:bodyPr vert="horz" lIns="438912" tIns="219456" rIns="438912" bIns="219456" rtlCol="0" anchor="ctr">
            <a:noAutofit/>
          </a:bodyPr>
          <a:lstStyle>
            <a:lvl1pPr algn="ctr" defTabSz="4389120" rtl="0" eaLnBrk="1" latinLnBrk="0" hangingPunct="1">
              <a:lnSpc>
                <a:spcPct val="90000"/>
              </a:lnSpc>
              <a:spcBef>
                <a:spcPct val="0"/>
              </a:spcBef>
              <a:buNone/>
              <a:defRPr sz="21100" kern="1200">
                <a:solidFill>
                  <a:schemeClr val="tx1"/>
                </a:solidFill>
                <a:latin typeface="+mj-lt"/>
                <a:ea typeface="+mj-ea"/>
                <a:cs typeface="+mj-cs"/>
              </a:defRPr>
            </a:lvl1pPr>
          </a:lstStyle>
          <a:p>
            <a:r>
              <a:rPr lang="en-US" sz="1350" b="1" dirty="0" err="1">
                <a:solidFill>
                  <a:srgbClr val="0F377F"/>
                </a:solidFill>
              </a:rPr>
              <a:t>Germana</a:t>
            </a:r>
            <a:r>
              <a:rPr lang="en-US" sz="1350" b="1" dirty="0">
                <a:solidFill>
                  <a:srgbClr val="0F377F"/>
                </a:solidFill>
              </a:rPr>
              <a:t> G. Perrone, Massimo </a:t>
            </a:r>
            <a:r>
              <a:rPr lang="en-US" sz="1350" b="1" dirty="0" err="1">
                <a:solidFill>
                  <a:srgbClr val="0F377F"/>
                </a:solidFill>
              </a:rPr>
              <a:t>Chiaretti</a:t>
            </a:r>
            <a:r>
              <a:rPr lang="en-US" sz="1350" b="1" dirty="0">
                <a:solidFill>
                  <a:srgbClr val="0F377F"/>
                </a:solidFill>
              </a:rPr>
              <a:t>, Pietro </a:t>
            </a:r>
            <a:r>
              <a:rPr lang="en-US" sz="1350" b="1" dirty="0" err="1">
                <a:solidFill>
                  <a:srgbClr val="0F377F"/>
                </a:solidFill>
              </a:rPr>
              <a:t>Ursi</a:t>
            </a:r>
            <a:r>
              <a:rPr lang="en-US" sz="1350" b="1" dirty="0">
                <a:solidFill>
                  <a:srgbClr val="0F377F"/>
                </a:solidFill>
              </a:rPr>
              <a:t>, Silvia </a:t>
            </a:r>
            <a:r>
              <a:rPr lang="en-US" sz="1350" b="1" dirty="0" err="1">
                <a:solidFill>
                  <a:srgbClr val="0F377F"/>
                </a:solidFill>
              </a:rPr>
              <a:t>Quaresima</a:t>
            </a:r>
            <a:r>
              <a:rPr lang="en-US" sz="1350" b="1" dirty="0">
                <a:solidFill>
                  <a:srgbClr val="0F377F"/>
                </a:solidFill>
              </a:rPr>
              <a:t>, Alessandro M. Paganini – Sapienza University of Rome</a:t>
            </a:r>
          </a:p>
        </p:txBody>
      </p:sp>
      <p:pic>
        <p:nvPicPr>
          <p:cNvPr id="8" name="Immagine 7">
            <a:extLst>
              <a:ext uri="{FF2B5EF4-FFF2-40B4-BE49-F238E27FC236}">
                <a16:creationId xmlns:a16="http://schemas.microsoft.com/office/drawing/2014/main" id="{F000096E-975E-8E33-B293-0525F79CDEED}"/>
              </a:ext>
            </a:extLst>
          </p:cNvPr>
          <p:cNvPicPr>
            <a:picLocks noChangeAspect="1"/>
          </p:cNvPicPr>
          <p:nvPr/>
        </p:nvPicPr>
        <p:blipFill>
          <a:blip r:embed="rId3"/>
          <a:stretch>
            <a:fillRect/>
          </a:stretch>
        </p:blipFill>
        <p:spPr>
          <a:xfrm>
            <a:off x="398029" y="755040"/>
            <a:ext cx="11180965" cy="5484395"/>
          </a:xfrm>
          <a:prstGeom prst="rect">
            <a:avLst/>
          </a:prstGeom>
        </p:spPr>
      </p:pic>
      <p:graphicFrame>
        <p:nvGraphicFramePr>
          <p:cNvPr id="9" name="Tabella 12">
            <a:extLst>
              <a:ext uri="{FF2B5EF4-FFF2-40B4-BE49-F238E27FC236}">
                <a16:creationId xmlns:a16="http://schemas.microsoft.com/office/drawing/2014/main" id="{B3A6019A-52DA-2397-2C4E-AF7C8D7F075F}"/>
              </a:ext>
            </a:extLst>
          </p:cNvPr>
          <p:cNvGraphicFramePr>
            <a:graphicFrameLocks noGrp="1"/>
          </p:cNvGraphicFramePr>
          <p:nvPr/>
        </p:nvGraphicFramePr>
        <p:xfrm>
          <a:off x="8121595" y="1081690"/>
          <a:ext cx="3746960" cy="741680"/>
        </p:xfrm>
        <a:graphic>
          <a:graphicData uri="http://schemas.openxmlformats.org/drawingml/2006/table">
            <a:tbl>
              <a:tblPr firstRow="1" bandRow="1">
                <a:tableStyleId>{F5AB1C69-6EDB-4FF4-983F-18BD219EF322}</a:tableStyleId>
              </a:tblPr>
              <a:tblGrid>
                <a:gridCol w="1873480">
                  <a:extLst>
                    <a:ext uri="{9D8B030D-6E8A-4147-A177-3AD203B41FA5}">
                      <a16:colId xmlns:a16="http://schemas.microsoft.com/office/drawing/2014/main" val="807748393"/>
                    </a:ext>
                  </a:extLst>
                </a:gridCol>
                <a:gridCol w="1873480">
                  <a:extLst>
                    <a:ext uri="{9D8B030D-6E8A-4147-A177-3AD203B41FA5}">
                      <a16:colId xmlns:a16="http://schemas.microsoft.com/office/drawing/2014/main" val="1070664235"/>
                    </a:ext>
                  </a:extLst>
                </a:gridCol>
              </a:tblGrid>
              <a:tr h="370840">
                <a:tc>
                  <a:txBody>
                    <a:bodyPr/>
                    <a:lstStyle/>
                    <a:p>
                      <a:r>
                        <a:rPr lang="en-GB" sz="1800" b="1" kern="1200" dirty="0">
                          <a:solidFill>
                            <a:schemeClr val="accent1"/>
                          </a:solidFill>
                          <a:latin typeface="+mn-lt"/>
                          <a:ea typeface="+mn-ea"/>
                          <a:cs typeface="+mn-cs"/>
                        </a:rPr>
                        <a:t>Mean BMI before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accent1"/>
                          </a:solidFill>
                          <a:latin typeface="+mn-lt"/>
                          <a:ea typeface="+mn-ea"/>
                          <a:cs typeface="+mn-cs"/>
                          <a:sym typeface="Symbol" panose="05050102010706020507" pitchFamily="18" charset="2"/>
                        </a:rPr>
                        <a:t> 34.11 Kg/m²</a:t>
                      </a:r>
                      <a:endParaRPr lang="en-GB" sz="1800" b="1" kern="1200" dirty="0">
                        <a:solidFill>
                          <a:schemeClr val="accen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816632960"/>
                  </a:ext>
                </a:extLst>
              </a:tr>
              <a:tr h="370840">
                <a:tc>
                  <a:txBody>
                    <a:bodyPr/>
                    <a:lstStyle/>
                    <a:p>
                      <a:r>
                        <a:rPr lang="en-GB" sz="1800" b="1" kern="1200" dirty="0">
                          <a:solidFill>
                            <a:schemeClr val="accent1"/>
                          </a:solidFill>
                          <a:latin typeface="+mn-lt"/>
                          <a:ea typeface="+mn-ea"/>
                          <a:cs typeface="+mn-cs"/>
                        </a:rPr>
                        <a:t>Mean BMI after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accent1"/>
                          </a:solidFill>
                          <a:latin typeface="+mn-lt"/>
                          <a:ea typeface="+mn-ea"/>
                          <a:cs typeface="+mn-cs"/>
                          <a:sym typeface="Symbol" panose="05050102010706020507" pitchFamily="18" charset="2"/>
                        </a:rPr>
                        <a:t> 27.60 Kg/m²</a:t>
                      </a:r>
                      <a:endParaRPr lang="en-GB" sz="1800" b="1" kern="1200" dirty="0">
                        <a:solidFill>
                          <a:schemeClr val="accen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11486229"/>
                  </a:ext>
                </a:extLst>
              </a:tr>
            </a:tbl>
          </a:graphicData>
        </a:graphic>
      </p:graphicFrame>
      <p:sp>
        <p:nvSpPr>
          <p:cNvPr id="11" name="CasellaDiTesto 10">
            <a:extLst>
              <a:ext uri="{FF2B5EF4-FFF2-40B4-BE49-F238E27FC236}">
                <a16:creationId xmlns:a16="http://schemas.microsoft.com/office/drawing/2014/main" id="{2454E405-386F-8CA1-DD38-B312326FAB4B}"/>
              </a:ext>
            </a:extLst>
          </p:cNvPr>
          <p:cNvSpPr txBox="1"/>
          <p:nvPr/>
        </p:nvSpPr>
        <p:spPr>
          <a:xfrm>
            <a:off x="8942182" y="2931530"/>
            <a:ext cx="2926374" cy="584775"/>
          </a:xfrm>
          <a:prstGeom prst="rect">
            <a:avLst/>
          </a:prstGeom>
          <a:noFill/>
        </p:spPr>
        <p:txBody>
          <a:bodyPr wrap="square" rtlCol="0">
            <a:spAutoFit/>
          </a:bodyPr>
          <a:lstStyle/>
          <a:p>
            <a:r>
              <a:rPr lang="it-IT" sz="3200" b="1" dirty="0">
                <a:solidFill>
                  <a:schemeClr val="accent1"/>
                </a:solidFill>
              </a:rPr>
              <a:t>86.84 % EBWL</a:t>
            </a:r>
            <a:endParaRPr lang="en-GB" sz="3200" b="1" dirty="0">
              <a:solidFill>
                <a:schemeClr val="accent1"/>
              </a:solidFill>
            </a:endParaRPr>
          </a:p>
        </p:txBody>
      </p:sp>
    </p:spTree>
    <p:extLst>
      <p:ext uri="{BB962C8B-B14F-4D97-AF65-F5344CB8AC3E}">
        <p14:creationId xmlns:p14="http://schemas.microsoft.com/office/powerpoint/2010/main" val="398670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6324600" y="758952"/>
            <a:ext cx="4831080" cy="3227514"/>
          </a:xfrm>
        </p:spPr>
        <p:txBody>
          <a:bodyPr/>
          <a:lstStyle/>
          <a:p>
            <a:pPr algn="ctr"/>
            <a:r>
              <a:rPr lang="it-IT" dirty="0"/>
              <a:t>Grazie dell’attenzione</a:t>
            </a:r>
          </a:p>
        </p:txBody>
      </p:sp>
    </p:spTree>
    <p:extLst>
      <p:ext uri="{BB962C8B-B14F-4D97-AF65-F5344CB8AC3E}">
        <p14:creationId xmlns:p14="http://schemas.microsoft.com/office/powerpoint/2010/main" val="1745545523"/>
      </p:ext>
    </p:extLst>
  </p:cSld>
  <p:clrMapOvr>
    <a:masterClrMapping/>
  </p:clrMapOvr>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3.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57</TotalTime>
  <Words>1060</Words>
  <Application>Microsoft Office PowerPoint</Application>
  <PresentationFormat>Widescreen</PresentationFormat>
  <Paragraphs>60</Paragraphs>
  <Slides>9</Slides>
  <Notes>7</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Calibri</vt:lpstr>
      <vt:lpstr>Calibri (Corpo)</vt:lpstr>
      <vt:lpstr>Times New Roman</vt:lpstr>
      <vt:lpstr>Wingdings</vt:lpstr>
      <vt:lpstr>RetrospectVTI</vt:lpstr>
      <vt:lpstr>Conversion Roux Y Gastric Bypass After Sleeve Gastrectomy or One-Anastomosis Gastric Bypass for Gastroesophageal Reflux and Weight Re-gain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dell’attenzione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Francesco Perrone</cp:lastModifiedBy>
  <cp:revision>15</cp:revision>
  <dcterms:created xsi:type="dcterms:W3CDTF">2022-02-27T17:36:31Z</dcterms:created>
  <dcterms:modified xsi:type="dcterms:W3CDTF">2024-05-13T20:56:20Z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